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5_0.xml" ContentType="application/vnd.ms-powerpoint.comments+xml"/>
  <Override PartName="/ppt/comments/modernComment_107_0.xml" ContentType="application/vnd.ms-powerpoint.comments+xml"/>
  <Override PartName="/ppt/comments/modernComment_110_0.xml" ContentType="application/vnd.ms-powerpoint.comments+xml"/>
  <Override PartName="/ppt/comments/modernComment_117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9" r:id="rId12"/>
    <p:sldId id="270" r:id="rId13"/>
    <p:sldId id="271" r:id="rId14"/>
    <p:sldId id="272" r:id="rId15"/>
    <p:sldId id="275" r:id="rId16"/>
    <p:sldId id="278" r:id="rId17"/>
    <p:sldId id="279" r:id="rId18"/>
    <p:sldId id="280" r:id="rId19"/>
    <p:sldId id="281" r:id="rId20"/>
    <p:sldId id="282" r:id="rId21"/>
    <p:sldId id="283" r:id="rId22"/>
    <p:sldId id="284" r:id="rId23"/>
    <p:sldId id="285" r:id="rId24"/>
    <p:sldId id="286" r:id="rId25"/>
    <p:sldId id="287" r:id="rId26"/>
    <p:sldId id="288" r:id="rId27"/>
    <p:sldId id="290" r:id="rId28"/>
    <p:sldId id="264" r:id="rId29"/>
    <p:sldId id="267" r:id="rId30"/>
    <p:sldId id="273" r:id="rId31"/>
    <p:sldId id="274" r:id="rId32"/>
    <p:sldId id="276" r:id="rId33"/>
    <p:sldId id="277" r:id="rId34"/>
  </p:sldIdLst>
  <p:sldSz cx="9753600" cy="7315200"/>
  <p:notesSz cx="6858000" cy="9144000"/>
  <p:embeddedFontLst>
    <p:embeddedFont>
      <p:font typeface="Agbalumo" panose="020B0604020202020204" charset="0"/>
      <p:regular r:id="rId35"/>
    </p:embeddedFont>
    <p:embeddedFont>
      <p:font typeface="Lato" panose="020F0502020204030203" pitchFamily="34" charset="0"/>
      <p:regular r:id="rId36"/>
      <p:bold r:id="rId37"/>
      <p:italic r:id="rId38"/>
      <p:boldItalic r:id="rId39"/>
    </p:embeddedFont>
    <p:embeddedFont>
      <p:font typeface="Lato Bold" panose="020F0502020204030203" charset="0"/>
      <p:regular r:id="rId40"/>
    </p:embeddedFont>
    <p:embeddedFont>
      <p:font typeface="Lato Italics" panose="020B0604020202020204" charset="0"/>
      <p:regular r:id="rId41"/>
    </p:embeddedFont>
    <p:embeddedFont>
      <p:font typeface="Times New Roman Italic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5ED839-8FA7-4A7C-FB77-BC2FC6AA1A43}" name="CHU VAN HIEU 20194046" initials="CVH2" userId="S::HIEU.CV194046@sis.hust.edu.vn::9c9694f0-7163-4289-a922-b9e11ba12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77" d="100"/>
          <a:sy n="77" d="100"/>
        </p:scale>
        <p:origin x="147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comments/modernComment_105_0.xml><?xml version="1.0" encoding="utf-8"?>
<p188:cmLst xmlns:a="http://schemas.openxmlformats.org/drawingml/2006/main" xmlns:r="http://schemas.openxmlformats.org/officeDocument/2006/relationships" xmlns:p188="http://schemas.microsoft.com/office/powerpoint/2018/8/main">
  <p188:cm id="{78447296-B5AC-435E-BA33-01CCB3D062A1}" authorId="{085ED839-8FA7-4A7C-FB77-BC2FC6AA1A43}" created="2026-02-03T17:03:14.917">
    <ac:deMkLst xmlns:ac="http://schemas.microsoft.com/office/drawing/2013/main/command">
      <pc:docMk xmlns:pc="http://schemas.microsoft.com/office/powerpoint/2013/main/command"/>
      <pc:sldMk xmlns:pc="http://schemas.microsoft.com/office/powerpoint/2013/main/command" cId="0" sldId="261"/>
      <ac:spMk id="2" creationId="{00000000-0000-0000-0000-000000000000}"/>
    </ac:deMkLst>
    <p188:txBody>
      <a:bodyPr/>
      <a:lstStyle/>
      <a:p>
        <a:r>
          <a:rPr lang="en-SG"/>
          <a:t>Hệ thống cho phép đăng tin và ứng tuyển
Tạo đề xuất phù hợp theo mong muốn của ứng viên và nhà tuyển dụng</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E0814EB3-7B8D-4D42-B0A7-2E18A0025566}" authorId="{085ED839-8FA7-4A7C-FB77-BC2FC6AA1A43}" created="2026-02-03T09:36:38.571">
    <ac:deMkLst xmlns:ac="http://schemas.microsoft.com/office/drawing/2013/main/command">
      <pc:docMk xmlns:pc="http://schemas.microsoft.com/office/powerpoint/2013/main/command"/>
      <pc:sldMk xmlns:pc="http://schemas.microsoft.com/office/powerpoint/2013/main/command" cId="0" sldId="263"/>
      <ac:spMk id="2" creationId="{00000000-0000-0000-0000-000000000000}"/>
    </ac:deMkLst>
    <p188:txBody>
      <a:bodyPr/>
      <a:lstStyle/>
      <a:p>
        <a:r>
          <a:rPr lang="en-SG"/>
          <a:t>Hệ thống gồm 4 tác nhân chính: Ứng viên, Nhà tuyển dụng, Quản trị viên và Hệ thống.
Ứng viên
Tạo hồ sơ cá nhân
Tìm kiếm, yêu thích và ứng tuyển công việc
Nhà tuyển dụng
Quản lý hồ sơ công ty và tin tuyển dụng
Tạo nhu cầu tuyển dụng
Quản trị viên
Quản lý người dùng và hệ thống
Phê duyệt công ty và tin tuyển dụng
Hệ thống
Ghi nhận hành vi người dùng
Tạo đề xuất và gửi thông báo tự động</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9EA653A3-105D-44E8-BCD2-39CBBA8981B0}" authorId="{085ED839-8FA7-4A7C-FB77-BC2FC6AA1A43}" created="2026-02-03T17:17:18.996">
    <ac:deMkLst xmlns:ac="http://schemas.microsoft.com/office/drawing/2013/main/command">
      <pc:docMk xmlns:pc="http://schemas.microsoft.com/office/powerpoint/2013/main/command"/>
      <pc:sldMk xmlns:pc="http://schemas.microsoft.com/office/powerpoint/2013/main/command" cId="0" sldId="272"/>
      <ac:spMk id="2" creationId="{00000000-0000-0000-0000-000000000000}"/>
    </ac:deMkLst>
    <p188:txBody>
      <a:bodyPr/>
      <a:lstStyle/>
      <a:p>
        <a:r>
          <a:rPr lang="en-SG"/>
          <a:t>Biểu đồ ERD là phiên bản giản lược, tập trung vào các thực thể cốt lõi của hệ thống tuyển dụng
Các nhóm thực thể chính:
User, Job, Application
Skill, Tag, Preference
UserVector, JobVector, BehaviorProfile
Recommendation
Trên thực tế, UserVector và Preference được phân tách theo từng vai trò người dùng (ứng viên và nhà tuyển dụng), để phục vụ tính toán riêng biệt.</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1B1B9F10-A0D5-4BEF-B79B-B699C7A7D609}" authorId="{085ED839-8FA7-4A7C-FB77-BC2FC6AA1A43}" created="2026-02-03T15:57:53.378">
    <ac:deMkLst xmlns:ac="http://schemas.microsoft.com/office/drawing/2013/main/command">
      <pc:docMk xmlns:pc="http://schemas.microsoft.com/office/powerpoint/2013/main/command"/>
      <pc:sldMk xmlns:pc="http://schemas.microsoft.com/office/powerpoint/2013/main/command" cId="0" sldId="279"/>
      <ac:spMk id="2" creationId="{00000000-0000-0000-0000-000000000000}"/>
    </ac:deMkLst>
    <p188:txBody>
      <a:bodyPr/>
      <a:lstStyle/>
      <a:p>
        <a:r>
          <a:rPr lang="en-SG"/>
          <a:t>KJ là tập kỹ năng yêu cầu của đối
tượng tham chiếu (tin tuyển dụng hoặc nhà tuyển dụng)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2026-02-04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2026-02-04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0_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7_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5_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7_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731520" y="1324829"/>
            <a:ext cx="3968458" cy="5399262"/>
          </a:xfrm>
          <a:custGeom>
            <a:avLst/>
            <a:gdLst/>
            <a:ahLst/>
            <a:cxnLst/>
            <a:rect l="l" t="t" r="r" b="b"/>
            <a:pathLst>
              <a:path w="3968458" h="5399262">
                <a:moveTo>
                  <a:pt x="0" y="0"/>
                </a:moveTo>
                <a:lnTo>
                  <a:pt x="3968458" y="0"/>
                </a:lnTo>
                <a:lnTo>
                  <a:pt x="3968458" y="5399263"/>
                </a:lnTo>
                <a:lnTo>
                  <a:pt x="0" y="5399263"/>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10</a:t>
            </a:r>
          </a:p>
        </p:txBody>
      </p:sp>
      <p:sp>
        <p:nvSpPr>
          <p:cNvPr id="5" name="TextBox 5"/>
          <p:cNvSpPr txBox="1"/>
          <p:nvPr/>
        </p:nvSpPr>
        <p:spPr>
          <a:xfrm>
            <a:off x="362426" y="194339"/>
            <a:ext cx="74861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2. PHÂN TÍCH VÀ THIẾT KẾ</a:t>
            </a:r>
          </a:p>
        </p:txBody>
      </p:sp>
      <p:sp>
        <p:nvSpPr>
          <p:cNvPr id="6" name="TextBox 6"/>
          <p:cNvSpPr txBox="1"/>
          <p:nvPr/>
        </p:nvSpPr>
        <p:spPr>
          <a:xfrm>
            <a:off x="362426" y="915301"/>
            <a:ext cx="78671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2.4 Quy trình đề xuất tin tuyển dụng</a:t>
            </a:r>
          </a:p>
        </p:txBody>
      </p:sp>
      <p:sp>
        <p:nvSpPr>
          <p:cNvPr id="7" name="TextBox 7"/>
          <p:cNvSpPr txBox="1"/>
          <p:nvPr/>
        </p:nvSpPr>
        <p:spPr>
          <a:xfrm>
            <a:off x="5038605" y="1747986"/>
            <a:ext cx="3854945" cy="2417008"/>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Quy trình đề xuất tin tuyển dụng là một minh họa chức năng đề xuất của hệ thống, trong đó Hệ thống đóng vai trò </a:t>
            </a:r>
            <a:r>
              <a:rPr lang="en-US" sz="2100" b="1">
                <a:latin typeface="Lato Bold"/>
                <a:ea typeface="Lato Bold"/>
                <a:cs typeface="Lato Bold"/>
                <a:sym typeface="Lato Bold"/>
              </a:rPr>
              <a:t>xử lý dữ liệu, tạo đề xuất và gửi thông tin</a:t>
            </a:r>
            <a:r>
              <a:rPr lang="en-US" sz="2100">
                <a:latin typeface="Lato"/>
                <a:ea typeface="Lato"/>
                <a:cs typeface="Lato"/>
                <a:sym typeface="Lato"/>
              </a:rPr>
              <a:t> đến ứng viên (người dùng).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AutoShape 3"/>
          <p:cNvSpPr/>
          <p:nvPr/>
        </p:nvSpPr>
        <p:spPr>
          <a:xfrm>
            <a:off x="1031085" y="2850053"/>
            <a:ext cx="7691139" cy="0"/>
          </a:xfrm>
          <a:prstGeom prst="line">
            <a:avLst/>
          </a:prstGeom>
          <a:ln w="38100" cap="flat">
            <a:solidFill>
              <a:srgbClr val="FFC271"/>
            </a:solidFill>
            <a:prstDash val="solid"/>
            <a:headEnd type="none" w="sm" len="sm"/>
            <a:tailEnd type="none" w="sm" len="sm"/>
          </a:ln>
        </p:spPr>
        <p:txBody>
          <a:bodyPr/>
          <a:lstStyle/>
          <a:p>
            <a:endParaRPr lang="en-SG"/>
          </a:p>
        </p:txBody>
      </p:sp>
      <p:sp>
        <p:nvSpPr>
          <p:cNvPr id="4" name="Freeform 4"/>
          <p:cNvSpPr/>
          <p:nvPr/>
        </p:nvSpPr>
        <p:spPr>
          <a:xfrm>
            <a:off x="3482256" y="1936602"/>
            <a:ext cx="1335679" cy="798580"/>
          </a:xfrm>
          <a:custGeom>
            <a:avLst/>
            <a:gdLst/>
            <a:ahLst/>
            <a:cxnLst/>
            <a:rect l="l" t="t" r="r" b="b"/>
            <a:pathLst>
              <a:path w="1335679" h="798580">
                <a:moveTo>
                  <a:pt x="0" y="0"/>
                </a:moveTo>
                <a:lnTo>
                  <a:pt x="1335679" y="0"/>
                </a:lnTo>
                <a:lnTo>
                  <a:pt x="1335679" y="798579"/>
                </a:lnTo>
                <a:lnTo>
                  <a:pt x="0" y="798579"/>
                </a:lnTo>
                <a:lnTo>
                  <a:pt x="0" y="0"/>
                </a:lnTo>
                <a:close/>
              </a:path>
            </a:pathLst>
          </a:custGeom>
          <a:blipFill>
            <a:blip r:embed="rId3"/>
            <a:stretch>
              <a:fillRect t="-1222" b="-1222"/>
            </a:stretch>
          </a:blipFill>
        </p:spPr>
        <p:txBody>
          <a:bodyPr/>
          <a:lstStyle/>
          <a:p>
            <a:endParaRPr lang="en-SG"/>
          </a:p>
        </p:txBody>
      </p:sp>
      <p:sp>
        <p:nvSpPr>
          <p:cNvPr id="5" name="Freeform 5"/>
          <p:cNvSpPr/>
          <p:nvPr/>
        </p:nvSpPr>
        <p:spPr>
          <a:xfrm>
            <a:off x="5507168" y="1983357"/>
            <a:ext cx="1999995" cy="559999"/>
          </a:xfrm>
          <a:custGeom>
            <a:avLst/>
            <a:gdLst/>
            <a:ahLst/>
            <a:cxnLst/>
            <a:rect l="l" t="t" r="r" b="b"/>
            <a:pathLst>
              <a:path w="1999995" h="559999">
                <a:moveTo>
                  <a:pt x="0" y="0"/>
                </a:moveTo>
                <a:lnTo>
                  <a:pt x="1999996" y="0"/>
                </a:lnTo>
                <a:lnTo>
                  <a:pt x="1999996" y="559998"/>
                </a:lnTo>
                <a:lnTo>
                  <a:pt x="0" y="559998"/>
                </a:lnTo>
                <a:lnTo>
                  <a:pt x="0" y="0"/>
                </a:lnTo>
                <a:close/>
              </a:path>
            </a:pathLst>
          </a:custGeom>
          <a:blipFill>
            <a:blip r:embed="rId4"/>
            <a:stretch>
              <a:fillRect/>
            </a:stretch>
          </a:blipFill>
        </p:spPr>
        <p:txBody>
          <a:bodyPr/>
          <a:lstStyle/>
          <a:p>
            <a:endParaRPr lang="en-SG"/>
          </a:p>
        </p:txBody>
      </p:sp>
      <p:sp>
        <p:nvSpPr>
          <p:cNvPr id="6" name="AutoShape 6"/>
          <p:cNvSpPr/>
          <p:nvPr/>
        </p:nvSpPr>
        <p:spPr>
          <a:xfrm>
            <a:off x="1069542" y="4171888"/>
            <a:ext cx="7652834" cy="0"/>
          </a:xfrm>
          <a:prstGeom prst="line">
            <a:avLst/>
          </a:prstGeom>
          <a:ln w="38100" cap="flat">
            <a:solidFill>
              <a:srgbClr val="FFC271"/>
            </a:solidFill>
            <a:prstDash val="solid"/>
            <a:headEnd type="none" w="sm" len="sm"/>
            <a:tailEnd type="none" w="sm" len="sm"/>
          </a:ln>
        </p:spPr>
        <p:txBody>
          <a:bodyPr/>
          <a:lstStyle/>
          <a:p>
            <a:endParaRPr lang="en-SG"/>
          </a:p>
        </p:txBody>
      </p:sp>
      <p:sp>
        <p:nvSpPr>
          <p:cNvPr id="7" name="AutoShape 7"/>
          <p:cNvSpPr/>
          <p:nvPr/>
        </p:nvSpPr>
        <p:spPr>
          <a:xfrm>
            <a:off x="1031085" y="5636859"/>
            <a:ext cx="7691430" cy="0"/>
          </a:xfrm>
          <a:prstGeom prst="line">
            <a:avLst/>
          </a:prstGeom>
          <a:ln w="38100" cap="flat">
            <a:solidFill>
              <a:srgbClr val="FFC271"/>
            </a:solidFill>
            <a:prstDash val="solid"/>
            <a:headEnd type="none" w="sm" len="sm"/>
            <a:tailEnd type="none" w="sm" len="sm"/>
          </a:ln>
        </p:spPr>
        <p:txBody>
          <a:bodyPr/>
          <a:lstStyle/>
          <a:p>
            <a:endParaRPr lang="en-SG"/>
          </a:p>
        </p:txBody>
      </p:sp>
      <p:sp>
        <p:nvSpPr>
          <p:cNvPr id="8" name="Freeform 8"/>
          <p:cNvSpPr/>
          <p:nvPr/>
        </p:nvSpPr>
        <p:spPr>
          <a:xfrm>
            <a:off x="3481018" y="3154853"/>
            <a:ext cx="940178" cy="940178"/>
          </a:xfrm>
          <a:custGeom>
            <a:avLst/>
            <a:gdLst/>
            <a:ahLst/>
            <a:cxnLst/>
            <a:rect l="l" t="t" r="r" b="b"/>
            <a:pathLst>
              <a:path w="940178" h="940178">
                <a:moveTo>
                  <a:pt x="0" y="0"/>
                </a:moveTo>
                <a:lnTo>
                  <a:pt x="940177" y="0"/>
                </a:lnTo>
                <a:lnTo>
                  <a:pt x="940177" y="940178"/>
                </a:lnTo>
                <a:lnTo>
                  <a:pt x="0" y="940178"/>
                </a:lnTo>
                <a:lnTo>
                  <a:pt x="0" y="0"/>
                </a:lnTo>
                <a:close/>
              </a:path>
            </a:pathLst>
          </a:custGeom>
          <a:blipFill>
            <a:blip r:embed="rId5"/>
            <a:stretch>
              <a:fillRect/>
            </a:stretch>
          </a:blipFill>
        </p:spPr>
        <p:txBody>
          <a:bodyPr/>
          <a:lstStyle/>
          <a:p>
            <a:endParaRPr lang="en-SG"/>
          </a:p>
        </p:txBody>
      </p:sp>
      <p:sp>
        <p:nvSpPr>
          <p:cNvPr id="9" name="Freeform 9"/>
          <p:cNvSpPr/>
          <p:nvPr/>
        </p:nvSpPr>
        <p:spPr>
          <a:xfrm>
            <a:off x="5021270" y="3272929"/>
            <a:ext cx="630368" cy="630368"/>
          </a:xfrm>
          <a:custGeom>
            <a:avLst/>
            <a:gdLst/>
            <a:ahLst/>
            <a:cxnLst/>
            <a:rect l="l" t="t" r="r" b="b"/>
            <a:pathLst>
              <a:path w="630368" h="630368">
                <a:moveTo>
                  <a:pt x="0" y="0"/>
                </a:moveTo>
                <a:lnTo>
                  <a:pt x="630369" y="0"/>
                </a:lnTo>
                <a:lnTo>
                  <a:pt x="630369" y="630368"/>
                </a:lnTo>
                <a:lnTo>
                  <a:pt x="0" y="630368"/>
                </a:lnTo>
                <a:lnTo>
                  <a:pt x="0" y="0"/>
                </a:lnTo>
                <a:close/>
              </a:path>
            </a:pathLst>
          </a:custGeom>
          <a:blipFill>
            <a:blip r:embed="rId6"/>
            <a:stretch>
              <a:fillRect/>
            </a:stretch>
          </a:blipFill>
        </p:spPr>
        <p:txBody>
          <a:bodyPr/>
          <a:lstStyle/>
          <a:p>
            <a:endParaRPr lang="en-SG"/>
          </a:p>
        </p:txBody>
      </p:sp>
      <p:sp>
        <p:nvSpPr>
          <p:cNvPr id="10" name="Freeform 10"/>
          <p:cNvSpPr/>
          <p:nvPr/>
        </p:nvSpPr>
        <p:spPr>
          <a:xfrm>
            <a:off x="6250476" y="3255293"/>
            <a:ext cx="1922428" cy="665641"/>
          </a:xfrm>
          <a:custGeom>
            <a:avLst/>
            <a:gdLst/>
            <a:ahLst/>
            <a:cxnLst/>
            <a:rect l="l" t="t" r="r" b="b"/>
            <a:pathLst>
              <a:path w="1922428" h="665641">
                <a:moveTo>
                  <a:pt x="0" y="0"/>
                </a:moveTo>
                <a:lnTo>
                  <a:pt x="1922428" y="0"/>
                </a:lnTo>
                <a:lnTo>
                  <a:pt x="1922428" y="665640"/>
                </a:lnTo>
                <a:lnTo>
                  <a:pt x="0" y="665640"/>
                </a:lnTo>
                <a:lnTo>
                  <a:pt x="0" y="0"/>
                </a:lnTo>
                <a:close/>
              </a:path>
            </a:pathLst>
          </a:custGeom>
          <a:blipFill>
            <a:blip r:embed="rId7"/>
            <a:stretch>
              <a:fillRect/>
            </a:stretch>
          </a:blipFill>
        </p:spPr>
        <p:txBody>
          <a:bodyPr/>
          <a:lstStyle/>
          <a:p>
            <a:endParaRPr lang="en-SG"/>
          </a:p>
        </p:txBody>
      </p:sp>
      <p:sp>
        <p:nvSpPr>
          <p:cNvPr id="11" name="Freeform 11"/>
          <p:cNvSpPr/>
          <p:nvPr/>
        </p:nvSpPr>
        <p:spPr>
          <a:xfrm>
            <a:off x="4572368" y="4590988"/>
            <a:ext cx="1528174" cy="955109"/>
          </a:xfrm>
          <a:custGeom>
            <a:avLst/>
            <a:gdLst/>
            <a:ahLst/>
            <a:cxnLst/>
            <a:rect l="l" t="t" r="r" b="b"/>
            <a:pathLst>
              <a:path w="1528174" h="955109">
                <a:moveTo>
                  <a:pt x="0" y="0"/>
                </a:moveTo>
                <a:lnTo>
                  <a:pt x="1528173" y="0"/>
                </a:lnTo>
                <a:lnTo>
                  <a:pt x="1528173" y="955109"/>
                </a:lnTo>
                <a:lnTo>
                  <a:pt x="0" y="955109"/>
                </a:lnTo>
                <a:lnTo>
                  <a:pt x="0" y="0"/>
                </a:lnTo>
                <a:close/>
              </a:path>
            </a:pathLst>
          </a:custGeom>
          <a:blipFill>
            <a:blip r:embed="rId8"/>
            <a:stretch>
              <a:fillRect/>
            </a:stretch>
          </a:blipFill>
        </p:spPr>
        <p:txBody>
          <a:bodyPr/>
          <a:lstStyle/>
          <a:p>
            <a:endParaRPr lang="en-SG"/>
          </a:p>
        </p:txBody>
      </p:sp>
      <p:sp>
        <p:nvSpPr>
          <p:cNvPr id="12" name="TextBox 12"/>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11</a:t>
            </a:r>
          </a:p>
        </p:txBody>
      </p:sp>
      <p:sp>
        <p:nvSpPr>
          <p:cNvPr id="13" name="TextBox 13"/>
          <p:cNvSpPr txBox="1"/>
          <p:nvPr/>
        </p:nvSpPr>
        <p:spPr>
          <a:xfrm>
            <a:off x="362426" y="194339"/>
            <a:ext cx="5738116"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14" name="TextBox 14"/>
          <p:cNvSpPr txBox="1"/>
          <p:nvPr/>
        </p:nvSpPr>
        <p:spPr>
          <a:xfrm>
            <a:off x="362426" y="1273101"/>
            <a:ext cx="465884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3.1	Công nghệ sử dụng</a:t>
            </a:r>
          </a:p>
        </p:txBody>
      </p:sp>
      <p:sp>
        <p:nvSpPr>
          <p:cNvPr id="15" name="TextBox 15"/>
          <p:cNvSpPr txBox="1"/>
          <p:nvPr/>
        </p:nvSpPr>
        <p:spPr>
          <a:xfrm>
            <a:off x="1302562" y="2066075"/>
            <a:ext cx="1669238" cy="423138"/>
          </a:xfrm>
          <a:prstGeom prst="rect">
            <a:avLst/>
          </a:prstGeom>
        </p:spPr>
        <p:txBody>
          <a:bodyPr wrap="square" lIns="0" tIns="0" rIns="0" bIns="0" rtlCol="0" anchor="t">
            <a:spAutoFit/>
          </a:bodyPr>
          <a:lstStyle/>
          <a:p>
            <a:pPr algn="ctr">
              <a:lnSpc>
                <a:spcPts val="3206"/>
              </a:lnSpc>
              <a:spcBef>
                <a:spcPct val="0"/>
              </a:spcBef>
            </a:pPr>
            <a:r>
              <a:rPr lang="en-US" sz="2968">
                <a:latin typeface="Agbalumo"/>
                <a:ea typeface="Agbalumo"/>
                <a:cs typeface="Agbalumo"/>
                <a:sym typeface="Agbalumo"/>
              </a:rPr>
              <a:t>Backend</a:t>
            </a:r>
          </a:p>
        </p:txBody>
      </p:sp>
      <p:sp>
        <p:nvSpPr>
          <p:cNvPr id="16" name="TextBox 16"/>
          <p:cNvSpPr txBox="1"/>
          <p:nvPr/>
        </p:nvSpPr>
        <p:spPr>
          <a:xfrm>
            <a:off x="1391432" y="3401481"/>
            <a:ext cx="1464294" cy="411363"/>
          </a:xfrm>
          <a:prstGeom prst="rect">
            <a:avLst/>
          </a:prstGeom>
        </p:spPr>
        <p:txBody>
          <a:bodyPr wrap="square" lIns="0" tIns="0" rIns="0" bIns="0" rtlCol="0" anchor="t">
            <a:spAutoFit/>
          </a:bodyPr>
          <a:lstStyle/>
          <a:p>
            <a:pPr algn="ctr">
              <a:lnSpc>
                <a:spcPts val="3190"/>
              </a:lnSpc>
              <a:spcBef>
                <a:spcPct val="0"/>
              </a:spcBef>
            </a:pPr>
            <a:r>
              <a:rPr lang="en-US" sz="2953">
                <a:latin typeface="Agbalumo"/>
                <a:ea typeface="Agbalumo"/>
                <a:cs typeface="Agbalumo"/>
                <a:sym typeface="Agbalumo"/>
              </a:rPr>
              <a:t>Fontend</a:t>
            </a:r>
          </a:p>
        </p:txBody>
      </p:sp>
      <p:sp>
        <p:nvSpPr>
          <p:cNvPr id="17" name="TextBox 17"/>
          <p:cNvSpPr txBox="1"/>
          <p:nvPr/>
        </p:nvSpPr>
        <p:spPr>
          <a:xfrm>
            <a:off x="1241710" y="4852849"/>
            <a:ext cx="1730090" cy="423155"/>
          </a:xfrm>
          <a:prstGeom prst="rect">
            <a:avLst/>
          </a:prstGeom>
        </p:spPr>
        <p:txBody>
          <a:bodyPr wrap="square" lIns="0" tIns="0" rIns="0" bIns="0" rtlCol="0" anchor="t">
            <a:spAutoFit/>
          </a:bodyPr>
          <a:lstStyle/>
          <a:p>
            <a:pPr algn="ctr">
              <a:lnSpc>
                <a:spcPts val="3206"/>
              </a:lnSpc>
              <a:spcBef>
                <a:spcPct val="0"/>
              </a:spcBef>
            </a:pPr>
            <a:r>
              <a:rPr lang="en-US" sz="2968">
                <a:latin typeface="Agbalumo"/>
                <a:ea typeface="Agbalumo"/>
                <a:cs typeface="Agbalumo"/>
                <a:sym typeface="Agbalumo"/>
              </a:rPr>
              <a:t>Database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12</a:t>
            </a:r>
          </a:p>
        </p:txBody>
      </p:sp>
      <p:sp>
        <p:nvSpPr>
          <p:cNvPr id="4" name="TextBox 4"/>
          <p:cNvSpPr txBox="1"/>
          <p:nvPr/>
        </p:nvSpPr>
        <p:spPr>
          <a:xfrm>
            <a:off x="362426" y="194339"/>
            <a:ext cx="56573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5" name="TextBox 5"/>
          <p:cNvSpPr txBox="1"/>
          <p:nvPr/>
        </p:nvSpPr>
        <p:spPr>
          <a:xfrm>
            <a:off x="362426" y="915301"/>
            <a:ext cx="4739521"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3.2 Phương pháp đề xuất CBF</a:t>
            </a:r>
          </a:p>
        </p:txBody>
      </p:sp>
      <p:sp>
        <p:nvSpPr>
          <p:cNvPr id="6" name="TextBox 6"/>
          <p:cNvSpPr txBox="1"/>
          <p:nvPr/>
        </p:nvSpPr>
        <p:spPr>
          <a:xfrm>
            <a:off x="731520" y="1550631"/>
            <a:ext cx="8290560" cy="2827377"/>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Nhằm giải quyết bài toán đề xuất, hệ thống sử dụng phương pháp Content-based Filtering (CBF) được triển khai bằng cách chuẩn hóa dữ liệu về một dạng vector chung, từ đó tính toán điểm phù hợp và đề xuất Top-N kết quả phù hợp.</a:t>
            </a:r>
          </a:p>
          <a:p>
            <a:pPr algn="just">
              <a:lnSpc>
                <a:spcPts val="3150"/>
              </a:lnSpc>
            </a:pPr>
            <a:r>
              <a:rPr lang="en-US" sz="2100">
                <a:latin typeface="Lato"/>
                <a:ea typeface="Lato"/>
                <a:cs typeface="Lato"/>
                <a:sym typeface="Lato"/>
              </a:rPr>
              <a:t>Hệ thống xét ba đối tượng chính: Ứng viên, Nhà tuyển dụng và Tin tuyển dụng, trong đó mỗi đối tượng được xây dựng từ các nguồn dữ liệu khác nhau.</a:t>
            </a:r>
          </a:p>
        </p:txBody>
      </p:sp>
      <p:sp>
        <p:nvSpPr>
          <p:cNvPr id="7" name="TextBox 7"/>
          <p:cNvSpPr txBox="1"/>
          <p:nvPr/>
        </p:nvSpPr>
        <p:spPr>
          <a:xfrm>
            <a:off x="731520" y="4537671"/>
            <a:ext cx="8290560" cy="1851660"/>
          </a:xfrm>
          <a:prstGeom prst="rect">
            <a:avLst/>
          </a:prstGeom>
        </p:spPr>
        <p:txBody>
          <a:bodyPr lIns="0" tIns="0" rIns="0" bIns="0" rtlCol="0" anchor="t">
            <a:spAutoFit/>
          </a:bodyPr>
          <a:lstStyle/>
          <a:p>
            <a:pPr algn="just">
              <a:lnSpc>
                <a:spcPts val="2940"/>
              </a:lnSpc>
            </a:pPr>
            <a:r>
              <a:rPr lang="en-US" sz="2100">
                <a:latin typeface="Lato"/>
                <a:ea typeface="Lato"/>
                <a:cs typeface="Lato"/>
                <a:sym typeface="Lato"/>
              </a:rPr>
              <a:t>Nguồn dữ liệu của các đối tượng</a:t>
            </a:r>
          </a:p>
          <a:p>
            <a:pPr marL="453390" lvl="1" indent="-226695" algn="just">
              <a:lnSpc>
                <a:spcPts val="2940"/>
              </a:lnSpc>
              <a:buFont typeface="Arial"/>
              <a:buChar char="•"/>
            </a:pPr>
            <a:r>
              <a:rPr lang="en-US" sz="2100">
                <a:latin typeface="Lato"/>
                <a:ea typeface="Lato"/>
                <a:cs typeface="Lato"/>
                <a:sym typeface="Lato"/>
              </a:rPr>
              <a:t>Ứng viên: Hành vi tương tác, thông tin mong muốn nghề nghiệp và các kỹ năng đã có</a:t>
            </a:r>
          </a:p>
          <a:p>
            <a:pPr marL="453390" lvl="1" indent="-226695" algn="just">
              <a:lnSpc>
                <a:spcPts val="2940"/>
              </a:lnSpc>
              <a:buFont typeface="Arial"/>
              <a:buChar char="•"/>
            </a:pPr>
            <a:r>
              <a:rPr lang="en-US" sz="2100">
                <a:latin typeface="Lato"/>
                <a:ea typeface="Lato"/>
                <a:cs typeface="Lato"/>
                <a:sym typeface="Lato"/>
              </a:rPr>
              <a:t>Nhà tuyển dụng: Thông tin nhu cầu tuyển dụng</a:t>
            </a:r>
          </a:p>
          <a:p>
            <a:pPr marL="453390" lvl="1" indent="-226695" algn="just">
              <a:lnSpc>
                <a:spcPts val="2940"/>
              </a:lnSpc>
              <a:buFont typeface="Arial"/>
              <a:buChar char="•"/>
            </a:pPr>
            <a:r>
              <a:rPr lang="en-US" sz="2100">
                <a:latin typeface="Lato"/>
                <a:ea typeface="Lato"/>
                <a:cs typeface="Lato"/>
                <a:sym typeface="Lato"/>
              </a:rPr>
              <a:t>Tin tuyển dụng: Các trường dữ liệu mô tả nội dung tin tuyển dụng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769977" y="1397348"/>
            <a:ext cx="3007329" cy="5443129"/>
          </a:xfrm>
          <a:custGeom>
            <a:avLst/>
            <a:gdLst/>
            <a:ahLst/>
            <a:cxnLst/>
            <a:rect l="l" t="t" r="r" b="b"/>
            <a:pathLst>
              <a:path w="3007329" h="5443129">
                <a:moveTo>
                  <a:pt x="0" y="0"/>
                </a:moveTo>
                <a:lnTo>
                  <a:pt x="3007329" y="0"/>
                </a:lnTo>
                <a:lnTo>
                  <a:pt x="3007329" y="5443130"/>
                </a:lnTo>
                <a:lnTo>
                  <a:pt x="0" y="5443130"/>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13</a:t>
            </a:r>
          </a:p>
        </p:txBody>
      </p:sp>
      <p:sp>
        <p:nvSpPr>
          <p:cNvPr id="5" name="TextBox 5"/>
          <p:cNvSpPr txBox="1"/>
          <p:nvPr/>
        </p:nvSpPr>
        <p:spPr>
          <a:xfrm>
            <a:off x="362426" y="194339"/>
            <a:ext cx="54287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6" name="TextBox 6"/>
          <p:cNvSpPr txBox="1"/>
          <p:nvPr/>
        </p:nvSpPr>
        <p:spPr>
          <a:xfrm>
            <a:off x="362426" y="915301"/>
            <a:ext cx="3519249"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3.3 Kiến trúc hệ thống</a:t>
            </a:r>
          </a:p>
        </p:txBody>
      </p:sp>
      <p:sp>
        <p:nvSpPr>
          <p:cNvPr id="7" name="TextBox 7"/>
          <p:cNvSpPr txBox="1"/>
          <p:nvPr/>
        </p:nvSpPr>
        <p:spPr>
          <a:xfrm>
            <a:off x="4019443" y="1330673"/>
            <a:ext cx="5002637" cy="2417008"/>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Kiến trúc phân lớp (Layered Architecture) được sử dụng vì cho phép phân tách rõ ràng trách nhiệm giữa các thành phần trong hệ thống, từ đó nâng cao khả năng bảo trì, mở rộng và kiểm soát luồng xử lý nghiệp vụ. </a:t>
            </a:r>
          </a:p>
        </p:txBody>
      </p:sp>
      <p:sp>
        <p:nvSpPr>
          <p:cNvPr id="8" name="TextBox 8"/>
          <p:cNvSpPr txBox="1"/>
          <p:nvPr/>
        </p:nvSpPr>
        <p:spPr>
          <a:xfrm>
            <a:off x="4019443" y="4052238"/>
            <a:ext cx="5002637" cy="1586865"/>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Hệ thống được xây dựng theo kiến trúc phân lớp gồm ba tầng chính: User Interface, Business Logic và Database Layer.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a:stretch>
          </a:blipFill>
        </p:spPr>
        <p:txBody>
          <a:bodyPr/>
          <a:lstStyle/>
          <a:p>
            <a:endParaRPr lang="en-SG"/>
          </a:p>
        </p:txBody>
      </p:sp>
      <p:sp>
        <p:nvSpPr>
          <p:cNvPr id="3" name="Freeform 3"/>
          <p:cNvSpPr/>
          <p:nvPr/>
        </p:nvSpPr>
        <p:spPr>
          <a:xfrm>
            <a:off x="731520" y="1419081"/>
            <a:ext cx="8290560" cy="5057242"/>
          </a:xfrm>
          <a:custGeom>
            <a:avLst/>
            <a:gdLst/>
            <a:ahLst/>
            <a:cxnLst/>
            <a:rect l="l" t="t" r="r" b="b"/>
            <a:pathLst>
              <a:path w="8290560" h="5057242">
                <a:moveTo>
                  <a:pt x="0" y="0"/>
                </a:moveTo>
                <a:lnTo>
                  <a:pt x="8290560" y="0"/>
                </a:lnTo>
                <a:lnTo>
                  <a:pt x="8290560" y="5057242"/>
                </a:lnTo>
                <a:lnTo>
                  <a:pt x="0" y="5057242"/>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14</a:t>
            </a:r>
          </a:p>
        </p:txBody>
      </p:sp>
      <p:sp>
        <p:nvSpPr>
          <p:cNvPr id="5" name="TextBox 5"/>
          <p:cNvSpPr txBox="1"/>
          <p:nvPr/>
        </p:nvSpPr>
        <p:spPr>
          <a:xfrm>
            <a:off x="362426" y="194339"/>
            <a:ext cx="57335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6" name="TextBox 6"/>
          <p:cNvSpPr txBox="1"/>
          <p:nvPr/>
        </p:nvSpPr>
        <p:spPr>
          <a:xfrm>
            <a:off x="362426" y="915301"/>
            <a:ext cx="5462350"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3.4 Biểu đồ thực thể liên kết (ERD)</a:t>
            </a:r>
          </a:p>
        </p:txBody>
      </p:sp>
    </p:spTree>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362426" y="1442553"/>
            <a:ext cx="6589951" cy="4843614"/>
          </a:xfrm>
          <a:custGeom>
            <a:avLst/>
            <a:gdLst/>
            <a:ahLst/>
            <a:cxnLst/>
            <a:rect l="l" t="t" r="r" b="b"/>
            <a:pathLst>
              <a:path w="6589951" h="4843614">
                <a:moveTo>
                  <a:pt x="0" y="0"/>
                </a:moveTo>
                <a:lnTo>
                  <a:pt x="6589952" y="0"/>
                </a:lnTo>
                <a:lnTo>
                  <a:pt x="6589952" y="4843614"/>
                </a:lnTo>
                <a:lnTo>
                  <a:pt x="0" y="4843614"/>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15</a:t>
            </a:r>
          </a:p>
        </p:txBody>
      </p:sp>
      <p:sp>
        <p:nvSpPr>
          <p:cNvPr id="5" name="TextBox 5"/>
          <p:cNvSpPr txBox="1"/>
          <p:nvPr/>
        </p:nvSpPr>
        <p:spPr>
          <a:xfrm>
            <a:off x="362426" y="194339"/>
            <a:ext cx="61145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6" name="TextBox 6"/>
          <p:cNvSpPr txBox="1"/>
          <p:nvPr/>
        </p:nvSpPr>
        <p:spPr>
          <a:xfrm>
            <a:off x="362426" y="915301"/>
            <a:ext cx="5373886"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3.5 Biểu đồ trình tự hồ sơ tìm việc</a:t>
            </a:r>
          </a:p>
        </p:txBody>
      </p:sp>
      <p:sp>
        <p:nvSpPr>
          <p:cNvPr id="7" name="TextBox 7"/>
          <p:cNvSpPr txBox="1"/>
          <p:nvPr/>
        </p:nvSpPr>
        <p:spPr>
          <a:xfrm>
            <a:off x="7086664" y="1485122"/>
            <a:ext cx="2341666" cy="3237746"/>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Biểu đồ trình tự hồ sơ tìm việc mô tả quy trình ứng viên khai báo thông tin mong muốn nghề nghiệp, phục vụ cho chức năng đề xuất của hệ thống.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16</a:t>
            </a:r>
          </a:p>
        </p:txBody>
      </p:sp>
      <p:sp>
        <p:nvSpPr>
          <p:cNvPr id="4" name="TextBox 4"/>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5" name="TextBox 5"/>
          <p:cNvSpPr txBox="1"/>
          <p:nvPr/>
        </p:nvSpPr>
        <p:spPr>
          <a:xfrm>
            <a:off x="362426" y="1345489"/>
            <a:ext cx="3700820"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4.1 Hành vi người dùng</a:t>
            </a:r>
          </a:p>
        </p:txBody>
      </p:sp>
      <p:sp>
        <p:nvSpPr>
          <p:cNvPr id="6" name="TextBox 6"/>
          <p:cNvSpPr txBox="1"/>
          <p:nvPr/>
        </p:nvSpPr>
        <p:spPr>
          <a:xfrm>
            <a:off x="4876800" y="1437364"/>
            <a:ext cx="4551531" cy="4879221"/>
          </a:xfrm>
          <a:prstGeom prst="rect">
            <a:avLst/>
          </a:prstGeom>
        </p:spPr>
        <p:txBody>
          <a:bodyPr wrap="square" lIns="0" tIns="0" rIns="0" bIns="0" rtlCol="0" anchor="t">
            <a:spAutoFit/>
          </a:bodyPr>
          <a:lstStyle/>
          <a:p>
            <a:pPr algn="l">
              <a:lnSpc>
                <a:spcPts val="3150"/>
              </a:lnSpc>
            </a:pPr>
            <a:r>
              <a:rPr lang="en-US" sz="2100">
                <a:latin typeface="Lato"/>
                <a:ea typeface="Lato"/>
                <a:cs typeface="Lato"/>
                <a:sym typeface="Lato"/>
              </a:rPr>
              <a:t>Ứng viên có nhiều nguồn dữ liệu khác nhau phục vụ cho việc xây dựng vector đặc trưng, do đó cần thực hiện chuẩn hóa dữ liệu trước khi tiến hành tính toán.</a:t>
            </a:r>
          </a:p>
          <a:p>
            <a:pPr algn="l">
              <a:lnSpc>
                <a:spcPts val="3150"/>
              </a:lnSpc>
            </a:pPr>
            <a:endParaRPr lang="en-US" sz="2100">
              <a:latin typeface="Lato"/>
              <a:ea typeface="Lato"/>
              <a:cs typeface="Lato"/>
              <a:sym typeface="Lato"/>
            </a:endParaRPr>
          </a:p>
          <a:p>
            <a:pPr algn="l">
              <a:lnSpc>
                <a:spcPts val="3150"/>
              </a:lnSpc>
            </a:pPr>
            <a:r>
              <a:rPr lang="en-US" sz="2100">
                <a:latin typeface="Lato"/>
                <a:ea typeface="Lato"/>
                <a:cs typeface="Lato"/>
                <a:sym typeface="Lato"/>
              </a:rPr>
              <a:t>Dữ liệu được thu thập từ hai nguồn chính là hành vi người dùng và mong muốn nghề nghiệp. Các dữ liệu này được chuẩn hóa theo các trường thông tin chung, bao gồm mức lương, địa điểm và ngành nghề.</a:t>
            </a:r>
          </a:p>
        </p:txBody>
      </p:sp>
      <p:pic>
        <p:nvPicPr>
          <p:cNvPr id="9" name="Picture 8">
            <a:extLst>
              <a:ext uri="{FF2B5EF4-FFF2-40B4-BE49-F238E27FC236}">
                <a16:creationId xmlns:a16="http://schemas.microsoft.com/office/drawing/2014/main" id="{76CA9560-4EFD-F35F-F5CB-2EE50E9E29F8}"/>
              </a:ext>
            </a:extLst>
          </p:cNvPr>
          <p:cNvPicPr>
            <a:picLocks noChangeAspect="1"/>
          </p:cNvPicPr>
          <p:nvPr/>
        </p:nvPicPr>
        <p:blipFill>
          <a:blip r:embed="rId3"/>
          <a:stretch>
            <a:fillRect/>
          </a:stretch>
        </p:blipFill>
        <p:spPr>
          <a:xfrm>
            <a:off x="494688" y="1869864"/>
            <a:ext cx="4382112" cy="44202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a:stretch>
          </a:blipFill>
        </p:spPr>
        <p:txBody>
          <a:bodyPr/>
          <a:lstStyle/>
          <a:p>
            <a:endParaRPr lang="en-SG"/>
          </a:p>
        </p:txBody>
      </p:sp>
      <p:sp>
        <p:nvSpPr>
          <p:cNvPr id="3" name="Freeform 3"/>
          <p:cNvSpPr/>
          <p:nvPr/>
        </p:nvSpPr>
        <p:spPr>
          <a:xfrm>
            <a:off x="3409502" y="3487169"/>
            <a:ext cx="3512183" cy="1378857"/>
          </a:xfrm>
          <a:custGeom>
            <a:avLst/>
            <a:gdLst/>
            <a:ahLst/>
            <a:cxnLst/>
            <a:rect l="l" t="t" r="r" b="b"/>
            <a:pathLst>
              <a:path w="3512183" h="1378857">
                <a:moveTo>
                  <a:pt x="0" y="0"/>
                </a:moveTo>
                <a:lnTo>
                  <a:pt x="3512183" y="0"/>
                </a:lnTo>
                <a:lnTo>
                  <a:pt x="3512183" y="1378857"/>
                </a:lnTo>
                <a:lnTo>
                  <a:pt x="0" y="1378857"/>
                </a:lnTo>
                <a:lnTo>
                  <a:pt x="0" y="0"/>
                </a:lnTo>
                <a:close/>
              </a:path>
            </a:pathLst>
          </a:custGeom>
          <a:blipFill>
            <a:blip r:embed="rId4"/>
            <a:stretch>
              <a:fillRect/>
            </a:stretch>
          </a:blipFill>
        </p:spPr>
        <p:txBody>
          <a:bodyPr/>
          <a:lstStyle/>
          <a:p>
            <a:endParaRPr lang="en-SG"/>
          </a:p>
        </p:txBody>
      </p:sp>
      <p:sp>
        <p:nvSpPr>
          <p:cNvPr id="4" name="Freeform 4"/>
          <p:cNvSpPr/>
          <p:nvPr/>
        </p:nvSpPr>
        <p:spPr>
          <a:xfrm>
            <a:off x="650050" y="4866026"/>
            <a:ext cx="3415912" cy="660742"/>
          </a:xfrm>
          <a:custGeom>
            <a:avLst/>
            <a:gdLst/>
            <a:ahLst/>
            <a:cxnLst/>
            <a:rect l="l" t="t" r="r" b="b"/>
            <a:pathLst>
              <a:path w="3415912" h="660742">
                <a:moveTo>
                  <a:pt x="0" y="0"/>
                </a:moveTo>
                <a:lnTo>
                  <a:pt x="3415912" y="0"/>
                </a:lnTo>
                <a:lnTo>
                  <a:pt x="3415912" y="660742"/>
                </a:lnTo>
                <a:lnTo>
                  <a:pt x="0" y="660742"/>
                </a:lnTo>
                <a:lnTo>
                  <a:pt x="0" y="0"/>
                </a:lnTo>
                <a:close/>
              </a:path>
            </a:pathLst>
          </a:custGeom>
          <a:blipFill>
            <a:blip r:embed="rId5"/>
            <a:stretch>
              <a:fillRect/>
            </a:stretch>
          </a:blipFill>
        </p:spPr>
        <p:txBody>
          <a:bodyPr/>
          <a:lstStyle/>
          <a:p>
            <a:endParaRPr lang="en-SG"/>
          </a:p>
        </p:txBody>
      </p:sp>
      <p:sp>
        <p:nvSpPr>
          <p:cNvPr id="5" name="Freeform 5"/>
          <p:cNvSpPr/>
          <p:nvPr/>
        </p:nvSpPr>
        <p:spPr>
          <a:xfrm>
            <a:off x="731520" y="5780524"/>
            <a:ext cx="495849" cy="458660"/>
          </a:xfrm>
          <a:custGeom>
            <a:avLst/>
            <a:gdLst/>
            <a:ahLst/>
            <a:cxnLst/>
            <a:rect l="l" t="t" r="r" b="b"/>
            <a:pathLst>
              <a:path w="495849" h="458660">
                <a:moveTo>
                  <a:pt x="0" y="0"/>
                </a:moveTo>
                <a:lnTo>
                  <a:pt x="495849" y="0"/>
                </a:lnTo>
                <a:lnTo>
                  <a:pt x="495849" y="458660"/>
                </a:lnTo>
                <a:lnTo>
                  <a:pt x="0" y="458660"/>
                </a:lnTo>
                <a:lnTo>
                  <a:pt x="0" y="0"/>
                </a:lnTo>
                <a:close/>
              </a:path>
            </a:pathLst>
          </a:custGeom>
          <a:blipFill>
            <a:blip r:embed="rId6"/>
            <a:stretch>
              <a:fillRect/>
            </a:stretch>
          </a:blipFill>
        </p:spPr>
        <p:txBody>
          <a:bodyPr/>
          <a:lstStyle/>
          <a:p>
            <a:endParaRPr lang="en-SG"/>
          </a:p>
        </p:txBody>
      </p:sp>
      <p:sp>
        <p:nvSpPr>
          <p:cNvPr id="6" name="TextBox 6"/>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17</a:t>
            </a:r>
          </a:p>
        </p:txBody>
      </p:sp>
      <p:sp>
        <p:nvSpPr>
          <p:cNvPr id="7" name="TextBox 7"/>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8" name="TextBox 8"/>
          <p:cNvSpPr txBox="1"/>
          <p:nvPr/>
        </p:nvSpPr>
        <p:spPr>
          <a:xfrm>
            <a:off x="362426" y="921817"/>
            <a:ext cx="3554968"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4.2 Tính điểm phù hợp</a:t>
            </a:r>
          </a:p>
        </p:txBody>
      </p:sp>
      <p:sp>
        <p:nvSpPr>
          <p:cNvPr id="9" name="TextBox 9"/>
          <p:cNvSpPr txBox="1"/>
          <p:nvPr/>
        </p:nvSpPr>
        <p:spPr>
          <a:xfrm>
            <a:off x="528395" y="1259764"/>
            <a:ext cx="8696811" cy="2417008"/>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Điểm phù hợp (Fit Score) được tính toán dựa trên bốn yếu tố chính, bao gồm:</a:t>
            </a:r>
          </a:p>
          <a:p>
            <a:pPr algn="l">
              <a:lnSpc>
                <a:spcPts val="3150"/>
              </a:lnSpc>
            </a:pPr>
            <a:r>
              <a:rPr lang="en-US" sz="2100">
                <a:latin typeface="Lato"/>
                <a:ea typeface="Lato"/>
                <a:cs typeface="Lato"/>
                <a:sym typeface="Lato"/>
              </a:rPr>
              <a:t>• S: kỹ năng (SkillScore);</a:t>
            </a:r>
          </a:p>
          <a:p>
            <a:pPr algn="l">
              <a:lnSpc>
                <a:spcPts val="3150"/>
              </a:lnSpc>
            </a:pPr>
            <a:r>
              <a:rPr lang="en-US" sz="2100">
                <a:latin typeface="Lato"/>
                <a:ea typeface="Lato"/>
                <a:cs typeface="Lato"/>
                <a:sym typeface="Lato"/>
              </a:rPr>
              <a:t>• T: ngành nghề (TagScore);</a:t>
            </a:r>
          </a:p>
          <a:p>
            <a:pPr algn="l">
              <a:lnSpc>
                <a:spcPts val="3150"/>
              </a:lnSpc>
            </a:pPr>
            <a:r>
              <a:rPr lang="en-US" sz="2100">
                <a:latin typeface="Lato"/>
                <a:ea typeface="Lato"/>
                <a:cs typeface="Lato"/>
                <a:sym typeface="Lato"/>
              </a:rPr>
              <a:t>• L: địa điểm làm việc (LocationScore);</a:t>
            </a:r>
          </a:p>
          <a:p>
            <a:pPr algn="l">
              <a:lnSpc>
                <a:spcPts val="3150"/>
              </a:lnSpc>
            </a:pPr>
            <a:r>
              <a:rPr lang="en-US" sz="2100">
                <a:latin typeface="Lato"/>
                <a:ea typeface="Lato"/>
                <a:cs typeface="Lato"/>
                <a:sym typeface="Lato"/>
              </a:rPr>
              <a:t>• P: mức lương (SalaryScore).</a:t>
            </a:r>
          </a:p>
        </p:txBody>
      </p:sp>
      <p:sp>
        <p:nvSpPr>
          <p:cNvPr id="10" name="TextBox 10"/>
          <p:cNvSpPr txBox="1"/>
          <p:nvPr/>
        </p:nvSpPr>
        <p:spPr>
          <a:xfrm>
            <a:off x="528395" y="3827704"/>
            <a:ext cx="2726117" cy="3651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a, So khớp kỹ năng</a:t>
            </a:r>
          </a:p>
        </p:txBody>
      </p:sp>
      <p:sp>
        <p:nvSpPr>
          <p:cNvPr id="11" name="TextBox 11"/>
          <p:cNvSpPr txBox="1"/>
          <p:nvPr/>
        </p:nvSpPr>
        <p:spPr>
          <a:xfrm>
            <a:off x="3917394" y="4945863"/>
            <a:ext cx="5422671" cy="7867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là điểm kỹ năng thứ k, được tính bằng tỉ lệ đạt được nhân với trọng số của kỹ năng</a:t>
            </a:r>
          </a:p>
        </p:txBody>
      </p:sp>
      <p:sp>
        <p:nvSpPr>
          <p:cNvPr id="12" name="TextBox 12"/>
          <p:cNvSpPr txBox="1"/>
          <p:nvPr/>
        </p:nvSpPr>
        <p:spPr>
          <a:xfrm>
            <a:off x="528395" y="4494551"/>
            <a:ext cx="2726117" cy="343171"/>
          </a:xfrm>
          <a:prstGeom prst="rect">
            <a:avLst/>
          </a:prstGeom>
        </p:spPr>
        <p:txBody>
          <a:bodyPr lIns="0" tIns="0" rIns="0" bIns="0" rtlCol="0" anchor="t">
            <a:spAutoFit/>
          </a:bodyPr>
          <a:lstStyle/>
          <a:p>
            <a:pPr algn="l">
              <a:lnSpc>
                <a:spcPts val="3000"/>
              </a:lnSpc>
            </a:pPr>
            <a:r>
              <a:rPr lang="en-US" sz="2000">
                <a:latin typeface="Lato"/>
                <a:ea typeface="Lato"/>
                <a:cs typeface="Lato"/>
                <a:sym typeface="Lato"/>
              </a:rPr>
              <a:t>Trong đó:</a:t>
            </a:r>
          </a:p>
        </p:txBody>
      </p:sp>
      <p:sp>
        <p:nvSpPr>
          <p:cNvPr id="13" name="TextBox 13"/>
          <p:cNvSpPr txBox="1"/>
          <p:nvPr/>
        </p:nvSpPr>
        <p:spPr>
          <a:xfrm>
            <a:off x="1271039" y="5812464"/>
            <a:ext cx="7789109" cy="7867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là trọng số của kỹ năng thứ k được chia thành kỹ năng bắt buộc và kỹ năng bổ trợ</a:t>
            </a:r>
          </a:p>
        </p:txBody>
      </p:sp>
    </p:spTree>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3745767" y="1464685"/>
            <a:ext cx="3448676" cy="566004"/>
          </a:xfrm>
          <a:custGeom>
            <a:avLst/>
            <a:gdLst/>
            <a:ahLst/>
            <a:cxnLst/>
            <a:rect l="l" t="t" r="r" b="b"/>
            <a:pathLst>
              <a:path w="3448676" h="566004">
                <a:moveTo>
                  <a:pt x="0" y="0"/>
                </a:moveTo>
                <a:lnTo>
                  <a:pt x="3448676" y="0"/>
                </a:lnTo>
                <a:lnTo>
                  <a:pt x="3448676" y="566004"/>
                </a:lnTo>
                <a:lnTo>
                  <a:pt x="0" y="566004"/>
                </a:lnTo>
                <a:lnTo>
                  <a:pt x="0" y="0"/>
                </a:lnTo>
                <a:close/>
              </a:path>
            </a:pathLst>
          </a:custGeom>
          <a:blipFill>
            <a:blip r:embed="rId3"/>
            <a:stretch>
              <a:fillRect/>
            </a:stretch>
          </a:blipFill>
        </p:spPr>
        <p:txBody>
          <a:bodyPr/>
          <a:lstStyle/>
          <a:p>
            <a:endParaRPr lang="en-SG"/>
          </a:p>
        </p:txBody>
      </p:sp>
      <p:sp>
        <p:nvSpPr>
          <p:cNvPr id="4" name="Freeform 4"/>
          <p:cNvSpPr/>
          <p:nvPr/>
        </p:nvSpPr>
        <p:spPr>
          <a:xfrm>
            <a:off x="2771842" y="2504595"/>
            <a:ext cx="5650649" cy="1401539"/>
          </a:xfrm>
          <a:custGeom>
            <a:avLst/>
            <a:gdLst/>
            <a:ahLst/>
            <a:cxnLst/>
            <a:rect l="l" t="t" r="r" b="b"/>
            <a:pathLst>
              <a:path w="5650649" h="1401539">
                <a:moveTo>
                  <a:pt x="0" y="0"/>
                </a:moveTo>
                <a:lnTo>
                  <a:pt x="5650649" y="0"/>
                </a:lnTo>
                <a:lnTo>
                  <a:pt x="5650649" y="1401538"/>
                </a:lnTo>
                <a:lnTo>
                  <a:pt x="0" y="1401538"/>
                </a:lnTo>
                <a:lnTo>
                  <a:pt x="0" y="0"/>
                </a:lnTo>
                <a:close/>
              </a:path>
            </a:pathLst>
          </a:custGeom>
          <a:blipFill>
            <a:blip r:embed="rId4"/>
            <a:stretch>
              <a:fillRect/>
            </a:stretch>
          </a:blipFill>
        </p:spPr>
        <p:txBody>
          <a:bodyPr/>
          <a:lstStyle/>
          <a:p>
            <a:endParaRPr lang="en-SG"/>
          </a:p>
        </p:txBody>
      </p:sp>
      <p:sp>
        <p:nvSpPr>
          <p:cNvPr id="6" name="Freeform 6"/>
          <p:cNvSpPr/>
          <p:nvPr/>
        </p:nvSpPr>
        <p:spPr>
          <a:xfrm>
            <a:off x="904209" y="5050873"/>
            <a:ext cx="7518282" cy="1324943"/>
          </a:xfrm>
          <a:custGeom>
            <a:avLst/>
            <a:gdLst/>
            <a:ahLst/>
            <a:cxnLst/>
            <a:rect l="l" t="t" r="r" b="b"/>
            <a:pathLst>
              <a:path w="7518282" h="1324943">
                <a:moveTo>
                  <a:pt x="0" y="0"/>
                </a:moveTo>
                <a:lnTo>
                  <a:pt x="7518282" y="0"/>
                </a:lnTo>
                <a:lnTo>
                  <a:pt x="7518282" y="1324943"/>
                </a:lnTo>
                <a:lnTo>
                  <a:pt x="0" y="1324943"/>
                </a:lnTo>
                <a:lnTo>
                  <a:pt x="0" y="0"/>
                </a:lnTo>
                <a:close/>
              </a:path>
            </a:pathLst>
          </a:custGeom>
          <a:blipFill>
            <a:blip r:embed="rId5"/>
            <a:stretch>
              <a:fillRect/>
            </a:stretch>
          </a:blipFill>
        </p:spPr>
        <p:txBody>
          <a:bodyPr/>
          <a:lstStyle/>
          <a:p>
            <a:endParaRPr lang="en-SG"/>
          </a:p>
        </p:txBody>
      </p:sp>
      <p:sp>
        <p:nvSpPr>
          <p:cNvPr id="7" name="TextBox 7"/>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18</a:t>
            </a:r>
          </a:p>
        </p:txBody>
      </p:sp>
      <p:sp>
        <p:nvSpPr>
          <p:cNvPr id="8" name="TextBox 8"/>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9" name="TextBox 9"/>
          <p:cNvSpPr txBox="1"/>
          <p:nvPr/>
        </p:nvSpPr>
        <p:spPr>
          <a:xfrm>
            <a:off x="362426" y="953440"/>
            <a:ext cx="3554968"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4.2 Tính điểm phù hợp</a:t>
            </a:r>
          </a:p>
        </p:txBody>
      </p:sp>
      <p:sp>
        <p:nvSpPr>
          <p:cNvPr id="10" name="TextBox 10"/>
          <p:cNvSpPr txBox="1"/>
          <p:nvPr/>
        </p:nvSpPr>
        <p:spPr>
          <a:xfrm>
            <a:off x="649544" y="1398010"/>
            <a:ext cx="3014247" cy="3651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b, So khớp ngành nghề</a:t>
            </a:r>
          </a:p>
        </p:txBody>
      </p:sp>
      <p:sp>
        <p:nvSpPr>
          <p:cNvPr id="11" name="TextBox 11"/>
          <p:cNvSpPr txBox="1"/>
          <p:nvPr/>
        </p:nvSpPr>
        <p:spPr>
          <a:xfrm>
            <a:off x="731520" y="1964014"/>
            <a:ext cx="8349620" cy="3651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Trong đó, </a:t>
            </a:r>
            <a:r>
              <a:rPr lang="en-US" sz="2100" i="1">
                <a:latin typeface="Lato Italics"/>
                <a:ea typeface="Lato Italics"/>
                <a:cs typeface="Lato Italics"/>
                <a:sym typeface="Lato Italics"/>
              </a:rPr>
              <a:t>R </a:t>
            </a:r>
            <a:r>
              <a:rPr lang="en-US" sz="2100">
                <a:latin typeface="Lato"/>
                <a:ea typeface="Lato"/>
                <a:cs typeface="Lato"/>
                <a:sym typeface="Lato"/>
              </a:rPr>
              <a:t>là tỉ lệ phù hợp thô của ngành nghề</a:t>
            </a:r>
          </a:p>
        </p:txBody>
      </p:sp>
      <p:sp>
        <p:nvSpPr>
          <p:cNvPr id="12" name="TextBox 12"/>
          <p:cNvSpPr txBox="1"/>
          <p:nvPr/>
        </p:nvSpPr>
        <p:spPr>
          <a:xfrm>
            <a:off x="649544" y="2954858"/>
            <a:ext cx="2557217" cy="3651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c, So khớp địa điểm</a:t>
            </a:r>
          </a:p>
        </p:txBody>
      </p:sp>
      <p:sp>
        <p:nvSpPr>
          <p:cNvPr id="13" name="TextBox 13"/>
          <p:cNvSpPr txBox="1"/>
          <p:nvPr/>
        </p:nvSpPr>
        <p:spPr>
          <a:xfrm>
            <a:off x="649544" y="3899884"/>
            <a:ext cx="2808761" cy="365165"/>
          </a:xfrm>
          <a:prstGeom prst="rect">
            <a:avLst/>
          </a:prstGeom>
        </p:spPr>
        <p:txBody>
          <a:bodyPr wrap="square" lIns="0" tIns="0" rIns="0" bIns="0" rtlCol="0" anchor="t">
            <a:spAutoFit/>
          </a:bodyPr>
          <a:lstStyle/>
          <a:p>
            <a:pPr algn="l">
              <a:lnSpc>
                <a:spcPts val="3150"/>
              </a:lnSpc>
            </a:pPr>
            <a:r>
              <a:rPr lang="en-US" sz="2100">
                <a:latin typeface="Lato"/>
                <a:ea typeface="Lato"/>
                <a:cs typeface="Lato"/>
                <a:sym typeface="Lato"/>
              </a:rPr>
              <a:t>d, So khớp mức lương</a:t>
            </a:r>
          </a:p>
        </p:txBody>
      </p:sp>
      <p:sp>
        <p:nvSpPr>
          <p:cNvPr id="14" name="TextBox 14"/>
          <p:cNvSpPr txBox="1"/>
          <p:nvPr/>
        </p:nvSpPr>
        <p:spPr>
          <a:xfrm>
            <a:off x="645129" y="4714124"/>
            <a:ext cx="1544555" cy="36516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Trong đó:</a:t>
            </a:r>
          </a:p>
        </p:txBody>
      </p:sp>
      <p:pic>
        <p:nvPicPr>
          <p:cNvPr id="17" name="Picture 16">
            <a:extLst>
              <a:ext uri="{FF2B5EF4-FFF2-40B4-BE49-F238E27FC236}">
                <a16:creationId xmlns:a16="http://schemas.microsoft.com/office/drawing/2014/main" id="{9585440D-C585-E1CA-66BE-A3C8FAE14EB8}"/>
              </a:ext>
            </a:extLst>
          </p:cNvPr>
          <p:cNvPicPr>
            <a:picLocks noChangeAspect="1"/>
          </p:cNvPicPr>
          <p:nvPr/>
        </p:nvPicPr>
        <p:blipFill>
          <a:blip r:embed="rId6"/>
          <a:stretch>
            <a:fillRect/>
          </a:stretch>
        </p:blipFill>
        <p:spPr>
          <a:xfrm>
            <a:off x="3284741" y="3737768"/>
            <a:ext cx="2006576" cy="7700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19</a:t>
            </a:r>
          </a:p>
        </p:txBody>
      </p:sp>
      <p:sp>
        <p:nvSpPr>
          <p:cNvPr id="4" name="TextBox 4"/>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5" name="TextBox 5"/>
          <p:cNvSpPr txBox="1"/>
          <p:nvPr/>
        </p:nvSpPr>
        <p:spPr>
          <a:xfrm>
            <a:off x="362426" y="953440"/>
            <a:ext cx="3554968"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4.2 Tính điểm phù hợp</a:t>
            </a:r>
          </a:p>
        </p:txBody>
      </p:sp>
      <p:sp>
        <p:nvSpPr>
          <p:cNvPr id="6" name="TextBox 6"/>
          <p:cNvSpPr txBox="1"/>
          <p:nvPr/>
        </p:nvSpPr>
        <p:spPr>
          <a:xfrm>
            <a:off x="731520" y="1554163"/>
            <a:ext cx="8290560" cy="4436792"/>
          </a:xfrm>
          <a:prstGeom prst="rect">
            <a:avLst/>
          </a:prstGeom>
        </p:spPr>
        <p:txBody>
          <a:bodyPr lIns="0" tIns="0" rIns="0" bIns="0" rtlCol="0" anchor="t">
            <a:spAutoFit/>
          </a:bodyPr>
          <a:lstStyle/>
          <a:p>
            <a:pPr algn="l">
              <a:lnSpc>
                <a:spcPts val="2940"/>
              </a:lnSpc>
            </a:pPr>
            <a:r>
              <a:rPr lang="en-US" sz="2100">
                <a:latin typeface="Lato"/>
                <a:ea typeface="Lato"/>
                <a:cs typeface="Lato"/>
                <a:sym typeface="Lato"/>
              </a:rPr>
              <a:t>Với mỗi ngữ cảnh đề xuất, hệ thống điều chỉnh trọng số các thành phần S, T, P, L để phản ánh đúng mục tiêu đánh giá.</a:t>
            </a:r>
          </a:p>
          <a:p>
            <a:pPr marL="453390" lvl="1" indent="-226695" algn="l">
              <a:lnSpc>
                <a:spcPts val="4200"/>
              </a:lnSpc>
              <a:buFont typeface="Arial"/>
              <a:buChar char="•"/>
            </a:pPr>
            <a:r>
              <a:rPr lang="en-US" sz="2100">
                <a:latin typeface="Lato"/>
                <a:ea typeface="Lato"/>
                <a:cs typeface="Lato"/>
                <a:sym typeface="Lato"/>
              </a:rPr>
              <a:t>Đánh giá ứng viên cho tin tuyển dụng (đơn ứng tuyển):</a:t>
            </a:r>
          </a:p>
          <a:p>
            <a:pPr algn="l">
              <a:lnSpc>
                <a:spcPts val="4200"/>
              </a:lnSpc>
            </a:pPr>
            <a:r>
              <a:rPr lang="en-US" sz="2100">
                <a:latin typeface="Lato"/>
                <a:ea typeface="Lato"/>
                <a:cs typeface="Lato"/>
                <a:sym typeface="Lato"/>
              </a:rPr>
              <a:t>           FitU→J = 0.4S+0.25T+0.25P+0.1L</a:t>
            </a:r>
          </a:p>
          <a:p>
            <a:pPr marL="453390" lvl="1" indent="-226695" algn="l">
              <a:lnSpc>
                <a:spcPts val="4200"/>
              </a:lnSpc>
              <a:buFont typeface="Arial"/>
              <a:buChar char="•"/>
            </a:pPr>
            <a:r>
              <a:rPr lang="en-US" sz="2100">
                <a:latin typeface="Lato"/>
                <a:ea typeface="Lato"/>
                <a:cs typeface="Lato"/>
                <a:sym typeface="Lato"/>
              </a:rPr>
              <a:t>Gợi ý tin tuyển dụng cho ứng viên (đề xuất việc làm):</a:t>
            </a:r>
          </a:p>
          <a:p>
            <a:pPr algn="l">
              <a:lnSpc>
                <a:spcPts val="4200"/>
              </a:lnSpc>
            </a:pPr>
            <a:r>
              <a:rPr lang="en-US" sz="2100">
                <a:latin typeface="Lato"/>
                <a:ea typeface="Lato"/>
                <a:cs typeface="Lato"/>
                <a:sym typeface="Lato"/>
              </a:rPr>
              <a:t>           FitJ→U = 0.15S+0.4T+0.3P+0.15L</a:t>
            </a:r>
          </a:p>
          <a:p>
            <a:pPr marL="453390" lvl="1" indent="-226695" algn="l">
              <a:lnSpc>
                <a:spcPts val="4200"/>
              </a:lnSpc>
              <a:buFont typeface="Arial"/>
              <a:buChar char="•"/>
            </a:pPr>
            <a:r>
              <a:rPr lang="en-US" sz="2100">
                <a:latin typeface="Lato"/>
                <a:ea typeface="Lato"/>
                <a:cs typeface="Lato"/>
                <a:sym typeface="Lato"/>
              </a:rPr>
              <a:t>Gợi ý ứng viên cho nhà tuyển dụng (đề xuất ứng viên):</a:t>
            </a:r>
          </a:p>
          <a:p>
            <a:pPr algn="l">
              <a:lnSpc>
                <a:spcPts val="4200"/>
              </a:lnSpc>
            </a:pPr>
            <a:r>
              <a:rPr lang="en-US" sz="2100">
                <a:latin typeface="Lato"/>
                <a:ea typeface="Lato"/>
                <a:cs typeface="Lato"/>
                <a:sym typeface="Lato"/>
              </a:rPr>
              <a:t>           FitU→R = 0.5S+0.2T+0.15P+0.15L</a:t>
            </a:r>
          </a:p>
          <a:p>
            <a:pPr algn="l">
              <a:lnSpc>
                <a:spcPts val="4200"/>
              </a:lnSpc>
            </a:pPr>
            <a:endParaRPr lang="en-US" sz="2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216719" y="3328073"/>
            <a:ext cx="7020260" cy="1552194"/>
          </a:xfrm>
          <a:prstGeom prst="rect">
            <a:avLst/>
          </a:prstGeom>
        </p:spPr>
        <p:txBody>
          <a:bodyPr lIns="0" tIns="0" rIns="0" bIns="0" rtlCol="0" anchor="t">
            <a:spAutoFit/>
          </a:bodyPr>
          <a:lstStyle/>
          <a:p>
            <a:pPr algn="ctr">
              <a:lnSpc>
                <a:spcPts val="6048"/>
              </a:lnSpc>
            </a:pPr>
            <a:r>
              <a:rPr lang="en-US" sz="5600" b="1">
                <a:solidFill>
                  <a:schemeClr val="bg1"/>
                </a:solidFill>
                <a:latin typeface="Lato Bold"/>
                <a:ea typeface="Lato Bold"/>
                <a:cs typeface="Lato Bold"/>
                <a:sym typeface="Lato Bold"/>
              </a:rPr>
              <a:t>ĐỒ ÁN TỐT NGHIỆP KỸ SƯ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20</a:t>
            </a:r>
          </a:p>
        </p:txBody>
      </p:sp>
      <p:sp>
        <p:nvSpPr>
          <p:cNvPr id="5" name="TextBox 5"/>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6" name="TextBox 6"/>
          <p:cNvSpPr txBox="1"/>
          <p:nvPr/>
        </p:nvSpPr>
        <p:spPr>
          <a:xfrm>
            <a:off x="362426" y="953440"/>
            <a:ext cx="4736902"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4.3 Gửi thông báo thông minh</a:t>
            </a:r>
          </a:p>
        </p:txBody>
      </p:sp>
      <p:sp>
        <p:nvSpPr>
          <p:cNvPr id="7" name="TextBox 7"/>
          <p:cNvSpPr txBox="1"/>
          <p:nvPr/>
        </p:nvSpPr>
        <p:spPr>
          <a:xfrm>
            <a:off x="731520" y="5467283"/>
            <a:ext cx="8290560" cy="708207"/>
          </a:xfrm>
          <a:prstGeom prst="rect">
            <a:avLst/>
          </a:prstGeom>
        </p:spPr>
        <p:txBody>
          <a:bodyPr lIns="0" tIns="0" rIns="0" bIns="0" rtlCol="0" anchor="t">
            <a:spAutoFit/>
          </a:bodyPr>
          <a:lstStyle/>
          <a:p>
            <a:pPr algn="l">
              <a:lnSpc>
                <a:spcPts val="2940"/>
              </a:lnSpc>
            </a:pPr>
            <a:r>
              <a:rPr lang="en-US" sz="2100">
                <a:latin typeface="Lato"/>
                <a:ea typeface="Lato"/>
                <a:cs typeface="Lato"/>
                <a:sym typeface="Lato"/>
              </a:rPr>
              <a:t>Hệ thống sẽ gửi thông báo qua email theo chu kỳ hoặc sự kiện tương ứng, tăng trải nghiệm người dùng.</a:t>
            </a:r>
          </a:p>
        </p:txBody>
      </p:sp>
      <p:pic>
        <p:nvPicPr>
          <p:cNvPr id="9" name="Picture 8">
            <a:extLst>
              <a:ext uri="{FF2B5EF4-FFF2-40B4-BE49-F238E27FC236}">
                <a16:creationId xmlns:a16="http://schemas.microsoft.com/office/drawing/2014/main" id="{3975BDD8-D4AB-B06D-BF87-7A98C8E0A964}"/>
              </a:ext>
            </a:extLst>
          </p:cNvPr>
          <p:cNvPicPr>
            <a:picLocks noChangeAspect="1"/>
          </p:cNvPicPr>
          <p:nvPr/>
        </p:nvPicPr>
        <p:blipFill>
          <a:blip r:embed="rId3"/>
          <a:stretch>
            <a:fillRect/>
          </a:stretch>
        </p:blipFill>
        <p:spPr>
          <a:xfrm>
            <a:off x="362115" y="1616061"/>
            <a:ext cx="9029370" cy="36979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2664398" y="1326439"/>
            <a:ext cx="4424805" cy="5475607"/>
          </a:xfrm>
          <a:custGeom>
            <a:avLst/>
            <a:gdLst/>
            <a:ahLst/>
            <a:cxnLst/>
            <a:rect l="l" t="t" r="r" b="b"/>
            <a:pathLst>
              <a:path w="4424805" h="5475607">
                <a:moveTo>
                  <a:pt x="0" y="0"/>
                </a:moveTo>
                <a:lnTo>
                  <a:pt x="4424804" y="0"/>
                </a:lnTo>
                <a:lnTo>
                  <a:pt x="4424804" y="5475607"/>
                </a:lnTo>
                <a:lnTo>
                  <a:pt x="0" y="5475607"/>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21</a:t>
            </a:r>
          </a:p>
        </p:txBody>
      </p:sp>
      <p:sp>
        <p:nvSpPr>
          <p:cNvPr id="5" name="TextBox 5"/>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6" name="TextBox 6"/>
          <p:cNvSpPr txBox="1"/>
          <p:nvPr/>
        </p:nvSpPr>
        <p:spPr>
          <a:xfrm>
            <a:off x="362426" y="953440"/>
            <a:ext cx="5253157"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4.4 Tính năng nộp đơn ứng tuyển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594360" y="1828800"/>
            <a:ext cx="8564880" cy="4006667"/>
          </a:xfrm>
          <a:custGeom>
            <a:avLst/>
            <a:gdLst/>
            <a:ahLst/>
            <a:cxnLst/>
            <a:rect l="l" t="t" r="r" b="b"/>
            <a:pathLst>
              <a:path w="8290560" h="3792931">
                <a:moveTo>
                  <a:pt x="0" y="0"/>
                </a:moveTo>
                <a:lnTo>
                  <a:pt x="8290560" y="0"/>
                </a:lnTo>
                <a:lnTo>
                  <a:pt x="8290560" y="3792931"/>
                </a:lnTo>
                <a:lnTo>
                  <a:pt x="0" y="3792931"/>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22</a:t>
            </a:r>
          </a:p>
        </p:txBody>
      </p:sp>
      <p:sp>
        <p:nvSpPr>
          <p:cNvPr id="5" name="TextBox 5"/>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6" name="TextBox 6"/>
          <p:cNvSpPr txBox="1"/>
          <p:nvPr/>
        </p:nvSpPr>
        <p:spPr>
          <a:xfrm>
            <a:off x="362426" y="953440"/>
            <a:ext cx="5759291"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4.5 Tính năng quản lý tin tuyển dụng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23</a:t>
            </a:r>
          </a:p>
        </p:txBody>
      </p:sp>
      <p:sp>
        <p:nvSpPr>
          <p:cNvPr id="5" name="TextBox 5"/>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6" name="TextBox 6"/>
          <p:cNvSpPr txBox="1"/>
          <p:nvPr/>
        </p:nvSpPr>
        <p:spPr>
          <a:xfrm>
            <a:off x="362426" y="953440"/>
            <a:ext cx="6132195"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4.6 Tính năng mong muốn nghề nghiệp</a:t>
            </a:r>
          </a:p>
        </p:txBody>
      </p:sp>
      <p:pic>
        <p:nvPicPr>
          <p:cNvPr id="10" name="Picture 9">
            <a:extLst>
              <a:ext uri="{FF2B5EF4-FFF2-40B4-BE49-F238E27FC236}">
                <a16:creationId xmlns:a16="http://schemas.microsoft.com/office/drawing/2014/main" id="{CFBC1674-2D6B-26B3-F2DC-52FC958D3075}"/>
              </a:ext>
            </a:extLst>
          </p:cNvPr>
          <p:cNvPicPr>
            <a:picLocks noChangeAspect="1"/>
          </p:cNvPicPr>
          <p:nvPr/>
        </p:nvPicPr>
        <p:blipFill>
          <a:blip r:embed="rId3"/>
          <a:stretch>
            <a:fillRect/>
          </a:stretch>
        </p:blipFill>
        <p:spPr>
          <a:xfrm>
            <a:off x="652316" y="1521732"/>
            <a:ext cx="8448968" cy="48400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24</a:t>
            </a:r>
          </a:p>
        </p:txBody>
      </p:sp>
      <p:sp>
        <p:nvSpPr>
          <p:cNvPr id="5" name="TextBox 5"/>
          <p:cNvSpPr txBox="1"/>
          <p:nvPr/>
        </p:nvSpPr>
        <p:spPr>
          <a:xfrm>
            <a:off x="362426" y="194339"/>
            <a:ext cx="4519612"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4. KẾT QUẢ ĐẠT ĐƯỢC</a:t>
            </a:r>
          </a:p>
        </p:txBody>
      </p:sp>
      <p:sp>
        <p:nvSpPr>
          <p:cNvPr id="6" name="TextBox 6"/>
          <p:cNvSpPr txBox="1"/>
          <p:nvPr/>
        </p:nvSpPr>
        <p:spPr>
          <a:xfrm>
            <a:off x="362426" y="953440"/>
            <a:ext cx="5790724"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4.7 Tính năng đề xuất tin tuyển dụng</a:t>
            </a:r>
          </a:p>
        </p:txBody>
      </p:sp>
      <p:pic>
        <p:nvPicPr>
          <p:cNvPr id="7" name="Picture 6">
            <a:extLst>
              <a:ext uri="{FF2B5EF4-FFF2-40B4-BE49-F238E27FC236}">
                <a16:creationId xmlns:a16="http://schemas.microsoft.com/office/drawing/2014/main" id="{3EE3FB57-2F41-98F1-B806-80DAD961465F}"/>
              </a:ext>
            </a:extLst>
          </p:cNvPr>
          <p:cNvPicPr>
            <a:picLocks noChangeAspect="1"/>
          </p:cNvPicPr>
          <p:nvPr/>
        </p:nvPicPr>
        <p:blipFill>
          <a:blip r:embed="rId3"/>
          <a:stretch>
            <a:fillRect/>
          </a:stretch>
        </p:blipFill>
        <p:spPr>
          <a:xfrm>
            <a:off x="459044" y="1524000"/>
            <a:ext cx="8835512" cy="46851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25</a:t>
            </a:r>
          </a:p>
        </p:txBody>
      </p:sp>
      <p:sp>
        <p:nvSpPr>
          <p:cNvPr id="4" name="TextBox 4"/>
          <p:cNvSpPr txBox="1"/>
          <p:nvPr/>
        </p:nvSpPr>
        <p:spPr>
          <a:xfrm>
            <a:off x="362426" y="194339"/>
            <a:ext cx="2393990" cy="458343"/>
          </a:xfrm>
          <a:prstGeom prst="rect">
            <a:avLst/>
          </a:prstGeom>
        </p:spPr>
        <p:txBody>
          <a:bodyPr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5. KẾT LUẬN</a:t>
            </a:r>
          </a:p>
        </p:txBody>
      </p:sp>
      <p:sp>
        <p:nvSpPr>
          <p:cNvPr id="5" name="TextBox 5"/>
          <p:cNvSpPr txBox="1"/>
          <p:nvPr/>
        </p:nvSpPr>
        <p:spPr>
          <a:xfrm>
            <a:off x="731520" y="1264350"/>
            <a:ext cx="8290560" cy="1895475"/>
          </a:xfrm>
          <a:prstGeom prst="rect">
            <a:avLst/>
          </a:prstGeom>
        </p:spPr>
        <p:txBody>
          <a:bodyPr lIns="0" tIns="0" rIns="0" bIns="0" rtlCol="0" anchor="t">
            <a:spAutoFit/>
          </a:bodyPr>
          <a:lstStyle/>
          <a:p>
            <a:pPr algn="l">
              <a:lnSpc>
                <a:spcPts val="3359"/>
              </a:lnSpc>
            </a:pPr>
            <a:r>
              <a:rPr lang="en-US" sz="2400" b="1">
                <a:latin typeface="Lato Bold"/>
                <a:ea typeface="Lato Bold"/>
                <a:cs typeface="Lato Bold"/>
                <a:sym typeface="Lato Bold"/>
              </a:rPr>
              <a:t>Kết luận</a:t>
            </a:r>
          </a:p>
          <a:p>
            <a:pPr marL="453392" lvl="1" indent="-226696" algn="l">
              <a:lnSpc>
                <a:spcPts val="2940"/>
              </a:lnSpc>
              <a:buFont typeface="Arial"/>
              <a:buChar char="•"/>
            </a:pPr>
            <a:r>
              <a:rPr lang="en-US" sz="2100">
                <a:latin typeface="Lato"/>
                <a:ea typeface="Lato"/>
                <a:cs typeface="Lato"/>
                <a:sym typeface="Lato"/>
              </a:rPr>
              <a:t>Xây dựng hoàn chỉnh hệ thống website tuyển dụng thông minh</a:t>
            </a:r>
          </a:p>
          <a:p>
            <a:pPr marL="453392" lvl="1" indent="-226696" algn="l">
              <a:lnSpc>
                <a:spcPts val="2940"/>
              </a:lnSpc>
              <a:buFont typeface="Arial"/>
              <a:buChar char="•"/>
            </a:pPr>
            <a:r>
              <a:rPr lang="en-US" sz="2100">
                <a:latin typeface="Lato"/>
                <a:ea typeface="Lato"/>
                <a:cs typeface="Lato"/>
                <a:sym typeface="Lato"/>
              </a:rPr>
              <a:t>Đáp ứng các yêu cầu chức năng và phi chức năng</a:t>
            </a:r>
          </a:p>
          <a:p>
            <a:pPr marL="453392" lvl="1" indent="-226696" algn="l">
              <a:lnSpc>
                <a:spcPts val="2940"/>
              </a:lnSpc>
              <a:buFont typeface="Arial"/>
              <a:buChar char="•"/>
            </a:pPr>
            <a:r>
              <a:rPr lang="en-US" sz="2100">
                <a:latin typeface="Lato"/>
                <a:ea typeface="Lato"/>
                <a:cs typeface="Lato"/>
                <a:sym typeface="Lato"/>
              </a:rPr>
              <a:t>Tính điểm phù hợp chưa linh hoạt</a:t>
            </a:r>
          </a:p>
          <a:p>
            <a:pPr marL="453392" lvl="1" indent="-226696" algn="l">
              <a:lnSpc>
                <a:spcPts val="2940"/>
              </a:lnSpc>
              <a:buFont typeface="Arial"/>
              <a:buChar char="•"/>
            </a:pPr>
            <a:r>
              <a:rPr lang="en-US" sz="2100">
                <a:latin typeface="Lato"/>
                <a:ea typeface="Lato"/>
                <a:cs typeface="Lato"/>
                <a:sym typeface="Lato"/>
              </a:rPr>
              <a:t>Chưa đưa vào triển khai thực tế</a:t>
            </a:r>
          </a:p>
        </p:txBody>
      </p:sp>
      <p:sp>
        <p:nvSpPr>
          <p:cNvPr id="6" name="TextBox 6"/>
          <p:cNvSpPr txBox="1"/>
          <p:nvPr/>
        </p:nvSpPr>
        <p:spPr>
          <a:xfrm>
            <a:off x="731520" y="3769425"/>
            <a:ext cx="8290560" cy="1895475"/>
          </a:xfrm>
          <a:prstGeom prst="rect">
            <a:avLst/>
          </a:prstGeom>
        </p:spPr>
        <p:txBody>
          <a:bodyPr lIns="0" tIns="0" rIns="0" bIns="0" rtlCol="0" anchor="t">
            <a:spAutoFit/>
          </a:bodyPr>
          <a:lstStyle/>
          <a:p>
            <a:pPr algn="l">
              <a:lnSpc>
                <a:spcPts val="3359"/>
              </a:lnSpc>
            </a:pPr>
            <a:r>
              <a:rPr lang="en-US" sz="2400" b="1">
                <a:latin typeface="Lato Bold"/>
                <a:ea typeface="Lato Bold"/>
                <a:cs typeface="Lato Bold"/>
                <a:sym typeface="Lato Bold"/>
              </a:rPr>
              <a:t>Hướng phát triển</a:t>
            </a:r>
          </a:p>
          <a:p>
            <a:pPr marL="453392" lvl="1" indent="-226696" algn="l">
              <a:lnSpc>
                <a:spcPts val="2940"/>
              </a:lnSpc>
              <a:buFont typeface="Arial"/>
              <a:buChar char="•"/>
            </a:pPr>
            <a:r>
              <a:rPr lang="en-US" sz="2100">
                <a:latin typeface="Lato"/>
                <a:ea typeface="Lato"/>
                <a:cs typeface="Lato"/>
                <a:sym typeface="Lato"/>
              </a:rPr>
              <a:t>Mở rộng theo hướng cung cấp thêm các tiện ích và nghiệp vụ tuyển dụng để hoàn thiện quy trình tuyển dụng</a:t>
            </a:r>
          </a:p>
          <a:p>
            <a:pPr marL="453392" lvl="1" indent="-226696" algn="l">
              <a:lnSpc>
                <a:spcPts val="2940"/>
              </a:lnSpc>
              <a:buFont typeface="Arial"/>
              <a:buChar char="•"/>
            </a:pPr>
            <a:r>
              <a:rPr lang="en-US" sz="2100">
                <a:latin typeface="Lato"/>
                <a:ea typeface="Lato"/>
                <a:cs typeface="Lato"/>
                <a:sym typeface="Lato"/>
              </a:rPr>
              <a:t>Cải thiện mô hình đề xuất cần để tăng tính thuyết phục và trải nghiệm người dùng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7046462"/>
            <a:ext cx="2011680" cy="192360"/>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26</a:t>
            </a:r>
          </a:p>
        </p:txBody>
      </p:sp>
      <p:sp>
        <p:nvSpPr>
          <p:cNvPr id="4" name="TextBox 4"/>
          <p:cNvSpPr txBox="1"/>
          <p:nvPr/>
        </p:nvSpPr>
        <p:spPr>
          <a:xfrm>
            <a:off x="4551274" y="3316805"/>
            <a:ext cx="4668926" cy="725729"/>
          </a:xfrm>
          <a:prstGeom prst="rect">
            <a:avLst/>
          </a:prstGeom>
        </p:spPr>
        <p:txBody>
          <a:bodyPr wrap="square" lIns="0" tIns="0" rIns="0" bIns="0" rtlCol="0" anchor="t">
            <a:spAutoFit/>
          </a:bodyPr>
          <a:lstStyle/>
          <a:p>
            <a:pPr algn="l">
              <a:lnSpc>
                <a:spcPts val="5529"/>
              </a:lnSpc>
            </a:pPr>
            <a:r>
              <a:rPr lang="en-US" sz="5119" b="1">
                <a:solidFill>
                  <a:srgbClr val="C00000"/>
                </a:solidFill>
                <a:latin typeface="Lato Bold"/>
                <a:ea typeface="Lato Bold"/>
                <a:cs typeface="Lato Bold"/>
                <a:sym typeface="Lato Bold"/>
              </a:rPr>
              <a:t>XIN CẢM ƠN!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616F-89B8-6160-7238-4171E8BF34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45B1E8-4313-A11A-7C6A-D092618FB5B8}"/>
              </a:ext>
            </a:extLst>
          </p:cNvPr>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a:extLst>
              <a:ext uri="{FF2B5EF4-FFF2-40B4-BE49-F238E27FC236}">
                <a16:creationId xmlns:a16="http://schemas.microsoft.com/office/drawing/2014/main" id="{0C246F36-7DB6-DC63-202A-6E4E61906CD4}"/>
              </a:ext>
            </a:extLst>
          </p:cNvPr>
          <p:cNvSpPr txBox="1"/>
          <p:nvPr/>
        </p:nvSpPr>
        <p:spPr>
          <a:xfrm>
            <a:off x="7416651" y="7046462"/>
            <a:ext cx="2011680" cy="192360"/>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27</a:t>
            </a:r>
          </a:p>
        </p:txBody>
      </p:sp>
      <p:sp>
        <p:nvSpPr>
          <p:cNvPr id="4" name="TextBox 4">
            <a:extLst>
              <a:ext uri="{FF2B5EF4-FFF2-40B4-BE49-F238E27FC236}">
                <a16:creationId xmlns:a16="http://schemas.microsoft.com/office/drawing/2014/main" id="{A2FB1761-62E3-ABFE-1701-4D3A84F80381}"/>
              </a:ext>
            </a:extLst>
          </p:cNvPr>
          <p:cNvSpPr txBox="1"/>
          <p:nvPr/>
        </p:nvSpPr>
        <p:spPr>
          <a:xfrm>
            <a:off x="4551274" y="3316805"/>
            <a:ext cx="4668926" cy="725729"/>
          </a:xfrm>
          <a:prstGeom prst="rect">
            <a:avLst/>
          </a:prstGeom>
        </p:spPr>
        <p:txBody>
          <a:bodyPr wrap="square" lIns="0" tIns="0" rIns="0" bIns="0" rtlCol="0" anchor="t">
            <a:spAutoFit/>
          </a:bodyPr>
          <a:lstStyle/>
          <a:p>
            <a:pPr>
              <a:lnSpc>
                <a:spcPts val="5529"/>
              </a:lnSpc>
            </a:pPr>
            <a:r>
              <a:rPr lang="en-US" sz="5119" b="1">
                <a:solidFill>
                  <a:srgbClr val="C00000"/>
                </a:solidFill>
                <a:latin typeface="Lato Bold"/>
                <a:ea typeface="Lato Bold"/>
                <a:cs typeface="Lato Bold"/>
                <a:sym typeface="Lato Bold"/>
              </a:rPr>
              <a:t>SLIDE BỔ TRỢ</a:t>
            </a:r>
          </a:p>
        </p:txBody>
      </p:sp>
    </p:spTree>
    <p:extLst>
      <p:ext uri="{BB962C8B-B14F-4D97-AF65-F5344CB8AC3E}">
        <p14:creationId xmlns:p14="http://schemas.microsoft.com/office/powerpoint/2010/main" val="3344165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28</a:t>
            </a:r>
          </a:p>
        </p:txBody>
      </p:sp>
      <p:sp>
        <p:nvSpPr>
          <p:cNvPr id="4" name="TextBox 4"/>
          <p:cNvSpPr txBox="1"/>
          <p:nvPr/>
        </p:nvSpPr>
        <p:spPr>
          <a:xfrm>
            <a:off x="362426" y="194339"/>
            <a:ext cx="8857774" cy="448841"/>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2. PHÂN TÍCH VÀ THIẾT KẾ (SLIDE BỔ TRỢ)</a:t>
            </a:r>
          </a:p>
        </p:txBody>
      </p:sp>
      <p:sp>
        <p:nvSpPr>
          <p:cNvPr id="5" name="TextBox 5"/>
          <p:cNvSpPr txBox="1"/>
          <p:nvPr/>
        </p:nvSpPr>
        <p:spPr>
          <a:xfrm>
            <a:off x="362426" y="915301"/>
            <a:ext cx="4802505"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2.2 Biểu đồ usecase tổng quan</a:t>
            </a:r>
          </a:p>
        </p:txBody>
      </p:sp>
      <p:sp>
        <p:nvSpPr>
          <p:cNvPr id="6" name="TextBox 6"/>
          <p:cNvSpPr txBox="1"/>
          <p:nvPr/>
        </p:nvSpPr>
        <p:spPr>
          <a:xfrm>
            <a:off x="731520" y="1410298"/>
            <a:ext cx="8290560" cy="708143"/>
          </a:xfrm>
          <a:prstGeom prst="rect">
            <a:avLst/>
          </a:prstGeom>
        </p:spPr>
        <p:txBody>
          <a:bodyPr lIns="0" tIns="0" rIns="0" bIns="0" rtlCol="0" anchor="t">
            <a:spAutoFit/>
          </a:bodyPr>
          <a:lstStyle/>
          <a:p>
            <a:pPr algn="just">
              <a:lnSpc>
                <a:spcPts val="2939"/>
              </a:lnSpc>
            </a:pPr>
            <a:r>
              <a:rPr lang="en-US" sz="2099">
                <a:latin typeface="Lato"/>
                <a:ea typeface="Lato"/>
                <a:cs typeface="Lato"/>
                <a:sym typeface="Lato"/>
              </a:rPr>
              <a:t>Hệ thống gồm 4 tác nhân chính: Ứng viên, Nhà tuyển dụng, Quản trị viên và Hệ thống.</a:t>
            </a:r>
          </a:p>
        </p:txBody>
      </p:sp>
      <p:sp>
        <p:nvSpPr>
          <p:cNvPr id="7" name="TextBox 7"/>
          <p:cNvSpPr txBox="1"/>
          <p:nvPr/>
        </p:nvSpPr>
        <p:spPr>
          <a:xfrm>
            <a:off x="731520" y="2235798"/>
            <a:ext cx="8290560" cy="4451985"/>
          </a:xfrm>
          <a:prstGeom prst="rect">
            <a:avLst/>
          </a:prstGeom>
        </p:spPr>
        <p:txBody>
          <a:bodyPr lIns="0" tIns="0" rIns="0" bIns="0" rtlCol="0" anchor="t">
            <a:spAutoFit/>
          </a:bodyPr>
          <a:lstStyle/>
          <a:p>
            <a:pPr algn="just">
              <a:lnSpc>
                <a:spcPts val="2939"/>
              </a:lnSpc>
            </a:pPr>
            <a:r>
              <a:rPr lang="en-US" sz="2099">
                <a:latin typeface="Lato"/>
                <a:ea typeface="Lato"/>
                <a:cs typeface="Lato"/>
                <a:sym typeface="Lato"/>
              </a:rPr>
              <a:t>Ứng viên</a:t>
            </a:r>
          </a:p>
          <a:p>
            <a:pPr marL="453388" lvl="1" indent="-226694" algn="just">
              <a:lnSpc>
                <a:spcPts val="2939"/>
              </a:lnSpc>
              <a:buFont typeface="Arial"/>
              <a:buChar char="•"/>
            </a:pPr>
            <a:r>
              <a:rPr lang="en-US" sz="2099">
                <a:latin typeface="Lato"/>
                <a:ea typeface="Lato"/>
                <a:cs typeface="Lato"/>
                <a:sym typeface="Lato"/>
              </a:rPr>
              <a:t>Tạo hồ sơ cá nhân</a:t>
            </a:r>
          </a:p>
          <a:p>
            <a:pPr marL="453388" lvl="1" indent="-226694" algn="just">
              <a:lnSpc>
                <a:spcPts val="2939"/>
              </a:lnSpc>
              <a:buFont typeface="Arial"/>
              <a:buChar char="•"/>
            </a:pPr>
            <a:r>
              <a:rPr lang="en-US" sz="2099">
                <a:latin typeface="Lato"/>
                <a:ea typeface="Lato"/>
                <a:cs typeface="Lato"/>
                <a:sym typeface="Lato"/>
              </a:rPr>
              <a:t>Tìm kiếm, yêu thích và ứng tuyển công việc</a:t>
            </a:r>
          </a:p>
          <a:p>
            <a:pPr algn="just">
              <a:lnSpc>
                <a:spcPts val="2939"/>
              </a:lnSpc>
            </a:pPr>
            <a:r>
              <a:rPr lang="en-US" sz="2099">
                <a:latin typeface="Lato"/>
                <a:ea typeface="Lato"/>
                <a:cs typeface="Lato"/>
                <a:sym typeface="Lato"/>
              </a:rPr>
              <a:t>Nhà tuyển dụng</a:t>
            </a:r>
          </a:p>
          <a:p>
            <a:pPr marL="453388" lvl="1" indent="-226694" algn="just">
              <a:lnSpc>
                <a:spcPts val="2939"/>
              </a:lnSpc>
              <a:buFont typeface="Arial"/>
              <a:buChar char="•"/>
            </a:pPr>
            <a:r>
              <a:rPr lang="en-US" sz="2099">
                <a:latin typeface="Lato"/>
                <a:ea typeface="Lato"/>
                <a:cs typeface="Lato"/>
                <a:sym typeface="Lato"/>
              </a:rPr>
              <a:t>Quản lý hồ sơ công ty và tin tuyển dụng</a:t>
            </a:r>
          </a:p>
          <a:p>
            <a:pPr marL="453388" lvl="1" indent="-226694" algn="just">
              <a:lnSpc>
                <a:spcPts val="2939"/>
              </a:lnSpc>
              <a:buFont typeface="Arial"/>
              <a:buChar char="•"/>
            </a:pPr>
            <a:r>
              <a:rPr lang="en-US" sz="2099">
                <a:latin typeface="Lato"/>
                <a:ea typeface="Lato"/>
                <a:cs typeface="Lato"/>
                <a:sym typeface="Lato"/>
              </a:rPr>
              <a:t>Tạo nhu cầu tuyển dụng</a:t>
            </a:r>
          </a:p>
          <a:p>
            <a:pPr algn="just">
              <a:lnSpc>
                <a:spcPts val="2939"/>
              </a:lnSpc>
            </a:pPr>
            <a:r>
              <a:rPr lang="en-US" sz="2099">
                <a:latin typeface="Lato"/>
                <a:ea typeface="Lato"/>
                <a:cs typeface="Lato"/>
                <a:sym typeface="Lato"/>
              </a:rPr>
              <a:t>Quản trị viên</a:t>
            </a:r>
          </a:p>
          <a:p>
            <a:pPr marL="453388" lvl="1" indent="-226694" algn="just">
              <a:lnSpc>
                <a:spcPts val="2939"/>
              </a:lnSpc>
              <a:buFont typeface="Arial"/>
              <a:buChar char="•"/>
            </a:pPr>
            <a:r>
              <a:rPr lang="en-US" sz="2099">
                <a:latin typeface="Lato"/>
                <a:ea typeface="Lato"/>
                <a:cs typeface="Lato"/>
                <a:sym typeface="Lato"/>
              </a:rPr>
              <a:t>Quản lý người dùng và hệ thống</a:t>
            </a:r>
          </a:p>
          <a:p>
            <a:pPr marL="453388" lvl="1" indent="-226694" algn="just">
              <a:lnSpc>
                <a:spcPts val="2939"/>
              </a:lnSpc>
              <a:buFont typeface="Arial"/>
              <a:buChar char="•"/>
            </a:pPr>
            <a:r>
              <a:rPr lang="en-US" sz="2099">
                <a:latin typeface="Lato"/>
                <a:ea typeface="Lato"/>
                <a:cs typeface="Lato"/>
                <a:sym typeface="Lato"/>
              </a:rPr>
              <a:t>Phê duyệt công ty và tin tuyển dụng</a:t>
            </a:r>
          </a:p>
          <a:p>
            <a:pPr algn="just">
              <a:lnSpc>
                <a:spcPts val="2939"/>
              </a:lnSpc>
            </a:pPr>
            <a:r>
              <a:rPr lang="en-US" sz="2099">
                <a:latin typeface="Lato"/>
                <a:ea typeface="Lato"/>
                <a:cs typeface="Lato"/>
                <a:sym typeface="Lato"/>
              </a:rPr>
              <a:t>Hệ thống</a:t>
            </a:r>
          </a:p>
          <a:p>
            <a:pPr marL="453388" lvl="1" indent="-226694" algn="just">
              <a:lnSpc>
                <a:spcPts val="2939"/>
              </a:lnSpc>
              <a:buFont typeface="Arial"/>
              <a:buChar char="•"/>
            </a:pPr>
            <a:r>
              <a:rPr lang="en-US" sz="2099">
                <a:latin typeface="Lato"/>
                <a:ea typeface="Lato"/>
                <a:cs typeface="Lato"/>
                <a:sym typeface="Lato"/>
              </a:rPr>
              <a:t>Ghi nhận hành vi người dùng</a:t>
            </a:r>
          </a:p>
          <a:p>
            <a:pPr marL="453388" lvl="1" indent="-226694" algn="just">
              <a:lnSpc>
                <a:spcPts val="2939"/>
              </a:lnSpc>
              <a:buFont typeface="Arial"/>
              <a:buChar char="•"/>
            </a:pPr>
            <a:r>
              <a:rPr lang="en-US" sz="2099">
                <a:latin typeface="Lato"/>
                <a:ea typeface="Lato"/>
                <a:cs typeface="Lato"/>
                <a:sym typeface="Lato"/>
              </a:rPr>
              <a:t>Tạo đề xuất và gửi thông báo tự động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29</a:t>
            </a:r>
          </a:p>
        </p:txBody>
      </p:sp>
      <p:sp>
        <p:nvSpPr>
          <p:cNvPr id="5" name="TextBox 5"/>
          <p:cNvSpPr txBox="1"/>
          <p:nvPr/>
        </p:nvSpPr>
        <p:spPr>
          <a:xfrm>
            <a:off x="362426" y="194339"/>
            <a:ext cx="9028748" cy="448841"/>
          </a:xfrm>
          <a:prstGeom prst="rect">
            <a:avLst/>
          </a:prstGeom>
        </p:spPr>
        <p:txBody>
          <a:bodyPr wrap="square" lIns="0" tIns="0" rIns="0" bIns="0" rtlCol="0" anchor="t">
            <a:spAutoFit/>
          </a:bodyPr>
          <a:lstStyle/>
          <a:p>
            <a:pPr>
              <a:lnSpc>
                <a:spcPts val="3455"/>
              </a:lnSpc>
            </a:pPr>
            <a:r>
              <a:rPr lang="en-US" sz="3199" b="1">
                <a:solidFill>
                  <a:srgbClr val="FFFFFF"/>
                </a:solidFill>
                <a:latin typeface="Lato Bold"/>
                <a:ea typeface="Lato Bold"/>
                <a:cs typeface="Lato Bold"/>
                <a:sym typeface="Lato Bold"/>
              </a:rPr>
              <a:t>2. PHÂN TÍCH VÀ THIẾT KẾ (SLIDE BỔ TRỢ)</a:t>
            </a:r>
          </a:p>
        </p:txBody>
      </p:sp>
      <p:sp>
        <p:nvSpPr>
          <p:cNvPr id="6" name="TextBox 6"/>
          <p:cNvSpPr txBox="1"/>
          <p:nvPr/>
        </p:nvSpPr>
        <p:spPr>
          <a:xfrm>
            <a:off x="362426" y="915301"/>
            <a:ext cx="62669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2.5 Phương pháp đề xuất</a:t>
            </a:r>
          </a:p>
        </p:txBody>
      </p:sp>
      <p:sp>
        <p:nvSpPr>
          <p:cNvPr id="7" name="TextBox 7"/>
          <p:cNvSpPr txBox="1"/>
          <p:nvPr/>
        </p:nvSpPr>
        <p:spPr>
          <a:xfrm>
            <a:off x="731520" y="1359737"/>
            <a:ext cx="8290560" cy="786765"/>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Phương pháp được sử dụng là Content-Based Filtering - phương pháp gợi ý dựa trên nội dung và đặc trưng mô tả của đối tượng.</a:t>
            </a:r>
          </a:p>
        </p:txBody>
      </p:sp>
      <p:sp>
        <p:nvSpPr>
          <p:cNvPr id="8" name="TextBox 8"/>
          <p:cNvSpPr txBox="1"/>
          <p:nvPr/>
        </p:nvSpPr>
        <p:spPr>
          <a:xfrm>
            <a:off x="5193207" y="2717549"/>
            <a:ext cx="3818215" cy="2966085"/>
          </a:xfrm>
          <a:prstGeom prst="rect">
            <a:avLst/>
          </a:prstGeom>
        </p:spPr>
        <p:txBody>
          <a:bodyPr lIns="0" tIns="0" rIns="0" bIns="0" rtlCol="0" anchor="t">
            <a:spAutoFit/>
          </a:bodyPr>
          <a:lstStyle/>
          <a:p>
            <a:pPr marL="453390" lvl="1" indent="-226695" algn="just">
              <a:lnSpc>
                <a:spcPts val="2940"/>
              </a:lnSpc>
              <a:buFont typeface="Arial"/>
              <a:buChar char="•"/>
            </a:pPr>
            <a:r>
              <a:rPr lang="en-US" sz="2100">
                <a:latin typeface="Lato"/>
                <a:ea typeface="Lato"/>
                <a:cs typeface="Lato"/>
                <a:sym typeface="Lato"/>
              </a:rPr>
              <a:t>Xây dựng hồ sơ người dùng và hồ sơ đối tượng từ dữ liệu mô tả</a:t>
            </a:r>
          </a:p>
          <a:p>
            <a:pPr marL="453390" lvl="1" indent="-226695" algn="just">
              <a:lnSpc>
                <a:spcPts val="2940"/>
              </a:lnSpc>
              <a:buFont typeface="Arial"/>
              <a:buChar char="•"/>
            </a:pPr>
            <a:r>
              <a:rPr lang="en-US" sz="2100">
                <a:latin typeface="Lato"/>
                <a:ea typeface="Lato"/>
                <a:cs typeface="Lato"/>
                <a:sym typeface="Lato"/>
              </a:rPr>
              <a:t>Đo lường mức độ tương đồng giữa các hồ sơ</a:t>
            </a:r>
          </a:p>
          <a:p>
            <a:pPr marL="453390" lvl="1" indent="-226695" algn="just">
              <a:lnSpc>
                <a:spcPts val="2940"/>
              </a:lnSpc>
              <a:buFont typeface="Arial"/>
              <a:buChar char="•"/>
            </a:pPr>
            <a:r>
              <a:rPr lang="en-US" sz="2100">
                <a:latin typeface="Lato"/>
                <a:ea typeface="Lato"/>
                <a:cs typeface="Lato"/>
                <a:sym typeface="Lato"/>
              </a:rPr>
              <a:t>Xếp hạng và chọn Top-N kết quả phù hợp</a:t>
            </a:r>
          </a:p>
          <a:p>
            <a:pPr algn="just">
              <a:lnSpc>
                <a:spcPts val="2940"/>
              </a:lnSpc>
            </a:pPr>
            <a:endParaRPr lang="en-US" sz="2100">
              <a:latin typeface="Lato"/>
              <a:ea typeface="Lato"/>
              <a:cs typeface="Lato"/>
              <a:sym typeface="Lato"/>
            </a:endParaRPr>
          </a:p>
        </p:txBody>
      </p:sp>
      <p:pic>
        <p:nvPicPr>
          <p:cNvPr id="12" name="Picture 11">
            <a:extLst>
              <a:ext uri="{FF2B5EF4-FFF2-40B4-BE49-F238E27FC236}">
                <a16:creationId xmlns:a16="http://schemas.microsoft.com/office/drawing/2014/main" id="{0A303A75-85DB-D72C-89E1-3E34BEB71BFB}"/>
              </a:ext>
            </a:extLst>
          </p:cNvPr>
          <p:cNvPicPr>
            <a:picLocks noChangeAspect="1"/>
          </p:cNvPicPr>
          <p:nvPr/>
        </p:nvPicPr>
        <p:blipFill>
          <a:blip r:embed="rId3"/>
          <a:stretch>
            <a:fillRect/>
          </a:stretch>
        </p:blipFill>
        <p:spPr>
          <a:xfrm>
            <a:off x="764650" y="2328884"/>
            <a:ext cx="3277057" cy="2676899"/>
          </a:xfrm>
          <a:prstGeom prst="rect">
            <a:avLst/>
          </a:prstGeom>
        </p:spPr>
      </p:pic>
      <p:pic>
        <p:nvPicPr>
          <p:cNvPr id="14" name="Picture 13">
            <a:extLst>
              <a:ext uri="{FF2B5EF4-FFF2-40B4-BE49-F238E27FC236}">
                <a16:creationId xmlns:a16="http://schemas.microsoft.com/office/drawing/2014/main" id="{B8547D7C-7C47-519B-C5A6-1F7D0E229106}"/>
              </a:ext>
            </a:extLst>
          </p:cNvPr>
          <p:cNvPicPr>
            <a:picLocks noChangeAspect="1"/>
          </p:cNvPicPr>
          <p:nvPr/>
        </p:nvPicPr>
        <p:blipFill>
          <a:blip r:embed="rId4"/>
          <a:stretch>
            <a:fillRect/>
          </a:stretch>
        </p:blipFill>
        <p:spPr>
          <a:xfrm>
            <a:off x="731520" y="4945672"/>
            <a:ext cx="3972479" cy="10097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grpSp>
        <p:nvGrpSpPr>
          <p:cNvPr id="3" name="Group 3"/>
          <p:cNvGrpSpPr/>
          <p:nvPr/>
        </p:nvGrpSpPr>
        <p:grpSpPr>
          <a:xfrm>
            <a:off x="440550" y="424977"/>
            <a:ext cx="2173043" cy="652367"/>
            <a:chOff x="0" y="0"/>
            <a:chExt cx="2897391" cy="869823"/>
          </a:xfrm>
        </p:grpSpPr>
        <p:sp>
          <p:nvSpPr>
            <p:cNvPr id="4" name="Freeform 4"/>
            <p:cNvSpPr/>
            <p:nvPr/>
          </p:nvSpPr>
          <p:spPr>
            <a:xfrm>
              <a:off x="0" y="0"/>
              <a:ext cx="2897378" cy="869823"/>
            </a:xfrm>
            <a:custGeom>
              <a:avLst/>
              <a:gdLst/>
              <a:ahLst/>
              <a:cxnLst/>
              <a:rect l="l" t="t" r="r" b="b"/>
              <a:pathLst>
                <a:path w="2897378" h="869823">
                  <a:moveTo>
                    <a:pt x="0" y="0"/>
                  </a:moveTo>
                  <a:lnTo>
                    <a:pt x="2897378" y="0"/>
                  </a:lnTo>
                  <a:lnTo>
                    <a:pt x="2897378" y="869823"/>
                  </a:lnTo>
                  <a:lnTo>
                    <a:pt x="0" y="869823"/>
                  </a:lnTo>
                  <a:lnTo>
                    <a:pt x="0" y="0"/>
                  </a:lnTo>
                  <a:close/>
                </a:path>
              </a:pathLst>
            </a:custGeom>
            <a:blipFill>
              <a:blip r:embed="rId3"/>
              <a:stretch>
                <a:fillRect/>
              </a:stretch>
            </a:blipFill>
          </p:spPr>
          <p:txBody>
            <a:bodyPr/>
            <a:lstStyle/>
            <a:p>
              <a:endParaRPr lang="en-SG"/>
            </a:p>
          </p:txBody>
        </p:sp>
      </p:grpSp>
      <p:sp>
        <p:nvSpPr>
          <p:cNvPr id="5" name="TextBox 5"/>
          <p:cNvSpPr txBox="1"/>
          <p:nvPr/>
        </p:nvSpPr>
        <p:spPr>
          <a:xfrm>
            <a:off x="3966880" y="2127894"/>
            <a:ext cx="1819839" cy="458343"/>
          </a:xfrm>
          <a:prstGeom prst="rect">
            <a:avLst/>
          </a:prstGeom>
        </p:spPr>
        <p:txBody>
          <a:bodyPr wrap="square" lIns="0" tIns="0" rIns="0" bIns="0" rtlCol="0" anchor="t">
            <a:spAutoFit/>
          </a:bodyPr>
          <a:lstStyle/>
          <a:p>
            <a:pPr algn="ctr">
              <a:lnSpc>
                <a:spcPts val="3456"/>
              </a:lnSpc>
            </a:pPr>
            <a:r>
              <a:rPr lang="en-US" sz="3200" b="1">
                <a:solidFill>
                  <a:srgbClr val="C00000"/>
                </a:solidFill>
                <a:latin typeface="Lato Bold"/>
                <a:ea typeface="Lato Bold"/>
                <a:cs typeface="Lato Bold"/>
                <a:sym typeface="Lato Bold"/>
              </a:rPr>
              <a:t>Đề tài:</a:t>
            </a:r>
          </a:p>
        </p:txBody>
      </p:sp>
      <p:sp>
        <p:nvSpPr>
          <p:cNvPr id="6" name="TextBox 6"/>
          <p:cNvSpPr txBox="1"/>
          <p:nvPr/>
        </p:nvSpPr>
        <p:spPr>
          <a:xfrm>
            <a:off x="1032242" y="2669286"/>
            <a:ext cx="7689117" cy="988314"/>
          </a:xfrm>
          <a:prstGeom prst="rect">
            <a:avLst/>
          </a:prstGeom>
        </p:spPr>
        <p:txBody>
          <a:bodyPr lIns="0" tIns="0" rIns="0" bIns="0" rtlCol="0" anchor="t">
            <a:spAutoFit/>
          </a:bodyPr>
          <a:lstStyle/>
          <a:p>
            <a:pPr algn="ctr">
              <a:lnSpc>
                <a:spcPts val="3888"/>
              </a:lnSpc>
            </a:pPr>
            <a:r>
              <a:rPr lang="en-US" sz="3600" b="1">
                <a:solidFill>
                  <a:srgbClr val="C00000"/>
                </a:solidFill>
                <a:latin typeface="Lato Bold"/>
                <a:ea typeface="Lato Bold"/>
                <a:cs typeface="Lato Bold"/>
                <a:sym typeface="Lato Bold"/>
              </a:rPr>
              <a:t>PHÁT TRIỂN WEBSITE TUYỂN DỤNG THÔNG MINH</a:t>
            </a:r>
          </a:p>
        </p:txBody>
      </p:sp>
      <p:sp>
        <p:nvSpPr>
          <p:cNvPr id="7" name="TextBox 7"/>
          <p:cNvSpPr txBox="1"/>
          <p:nvPr/>
        </p:nvSpPr>
        <p:spPr>
          <a:xfrm>
            <a:off x="876182" y="4198992"/>
            <a:ext cx="7689117" cy="1550670"/>
          </a:xfrm>
          <a:prstGeom prst="rect">
            <a:avLst/>
          </a:prstGeom>
        </p:spPr>
        <p:txBody>
          <a:bodyPr lIns="0" tIns="0" rIns="0" bIns="0" rtlCol="0" anchor="t">
            <a:spAutoFit/>
          </a:bodyPr>
          <a:lstStyle/>
          <a:p>
            <a:pPr algn="l">
              <a:lnSpc>
                <a:spcPts val="4199"/>
              </a:lnSpc>
            </a:pPr>
            <a:r>
              <a:rPr lang="en-US" sz="2799">
                <a:solidFill>
                  <a:srgbClr val="C00000"/>
                </a:solidFill>
                <a:latin typeface="Lato"/>
                <a:ea typeface="Lato"/>
                <a:cs typeface="Lato"/>
                <a:sym typeface="Lato"/>
              </a:rPr>
              <a:t>Giảng viên hướng dẫn: ThS. Vũ Đức Vượng</a:t>
            </a:r>
          </a:p>
          <a:p>
            <a:pPr algn="l">
              <a:lnSpc>
                <a:spcPts val="4199"/>
              </a:lnSpc>
            </a:pPr>
            <a:r>
              <a:rPr lang="en-US" sz="2799">
                <a:solidFill>
                  <a:srgbClr val="C00000"/>
                </a:solidFill>
                <a:latin typeface="Lato"/>
                <a:ea typeface="Lato"/>
                <a:cs typeface="Lato"/>
                <a:sym typeface="Lato"/>
              </a:rPr>
              <a:t>Sinh viên thực hiện: Chu Văn Hiếu</a:t>
            </a:r>
          </a:p>
          <a:p>
            <a:pPr algn="l">
              <a:lnSpc>
                <a:spcPts val="4199"/>
              </a:lnSpc>
            </a:pPr>
            <a:r>
              <a:rPr lang="en-US" sz="2799">
                <a:solidFill>
                  <a:srgbClr val="C00000"/>
                </a:solidFill>
                <a:latin typeface="Lato"/>
                <a:ea typeface="Lato"/>
                <a:cs typeface="Lato"/>
                <a:sym typeface="Lato"/>
              </a:rPr>
              <a:t>MSSV: 20194046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30</a:t>
            </a:r>
          </a:p>
        </p:txBody>
      </p:sp>
      <p:sp>
        <p:nvSpPr>
          <p:cNvPr id="4" name="TextBox 4"/>
          <p:cNvSpPr txBox="1"/>
          <p:nvPr/>
        </p:nvSpPr>
        <p:spPr>
          <a:xfrm>
            <a:off x="362426" y="194339"/>
            <a:ext cx="58859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5" name="TextBox 5"/>
          <p:cNvSpPr txBox="1"/>
          <p:nvPr/>
        </p:nvSpPr>
        <p:spPr>
          <a:xfrm>
            <a:off x="362426" y="915301"/>
            <a:ext cx="5462350"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3.4 Biểu đồ thực thể liên kết (ERD)</a:t>
            </a:r>
          </a:p>
        </p:txBody>
      </p:sp>
      <p:sp>
        <p:nvSpPr>
          <p:cNvPr id="6" name="TextBox 6"/>
          <p:cNvSpPr txBox="1"/>
          <p:nvPr/>
        </p:nvSpPr>
        <p:spPr>
          <a:xfrm>
            <a:off x="731520" y="1497850"/>
            <a:ext cx="8290560" cy="2827377"/>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Biểu đồ ERD là phiên bản giản lược, tập trung vào các thực thể cốt lõi của hệ thống tuyển dụng</a:t>
            </a:r>
          </a:p>
          <a:p>
            <a:pPr algn="just">
              <a:lnSpc>
                <a:spcPts val="3150"/>
              </a:lnSpc>
            </a:pPr>
            <a:r>
              <a:rPr lang="en-US" sz="2100">
                <a:latin typeface="Lato"/>
                <a:ea typeface="Lato"/>
                <a:cs typeface="Lato"/>
                <a:sym typeface="Lato"/>
              </a:rPr>
              <a:t>Các nhóm thực thể chính:</a:t>
            </a:r>
          </a:p>
          <a:p>
            <a:pPr marL="453390" lvl="1" indent="-226695" algn="just">
              <a:lnSpc>
                <a:spcPts val="3150"/>
              </a:lnSpc>
              <a:buFont typeface="Arial"/>
              <a:buChar char="•"/>
            </a:pPr>
            <a:r>
              <a:rPr lang="en-US" sz="2100">
                <a:latin typeface="Lato"/>
                <a:ea typeface="Lato"/>
                <a:cs typeface="Lato"/>
                <a:sym typeface="Lato"/>
              </a:rPr>
              <a:t>User, Job, Application</a:t>
            </a:r>
          </a:p>
          <a:p>
            <a:pPr marL="453390" lvl="1" indent="-226695" algn="just">
              <a:lnSpc>
                <a:spcPts val="3150"/>
              </a:lnSpc>
              <a:buFont typeface="Arial"/>
              <a:buChar char="•"/>
            </a:pPr>
            <a:r>
              <a:rPr lang="en-US" sz="2100">
                <a:latin typeface="Lato"/>
                <a:ea typeface="Lato"/>
                <a:cs typeface="Lato"/>
                <a:sym typeface="Lato"/>
              </a:rPr>
              <a:t>Skill, Tag, Preference</a:t>
            </a:r>
          </a:p>
          <a:p>
            <a:pPr marL="453390" lvl="1" indent="-226695" algn="just">
              <a:lnSpc>
                <a:spcPts val="3150"/>
              </a:lnSpc>
              <a:buFont typeface="Arial"/>
              <a:buChar char="•"/>
            </a:pPr>
            <a:r>
              <a:rPr lang="en-US" sz="2100">
                <a:latin typeface="Lato"/>
                <a:ea typeface="Lato"/>
                <a:cs typeface="Lato"/>
                <a:sym typeface="Lato"/>
              </a:rPr>
              <a:t>UserVector, JobVector, BehaviorProfile</a:t>
            </a:r>
          </a:p>
          <a:p>
            <a:pPr marL="453390" lvl="1" indent="-226695" algn="just">
              <a:lnSpc>
                <a:spcPts val="3150"/>
              </a:lnSpc>
              <a:buFont typeface="Arial"/>
              <a:buChar char="•"/>
            </a:pPr>
            <a:r>
              <a:rPr lang="en-US" sz="2100">
                <a:latin typeface="Lato"/>
                <a:ea typeface="Lato"/>
                <a:cs typeface="Lato"/>
                <a:sym typeface="Lato"/>
              </a:rPr>
              <a:t>Recommendation</a:t>
            </a:r>
          </a:p>
        </p:txBody>
      </p:sp>
      <p:sp>
        <p:nvSpPr>
          <p:cNvPr id="7" name="TextBox 7"/>
          <p:cNvSpPr txBox="1"/>
          <p:nvPr/>
        </p:nvSpPr>
        <p:spPr>
          <a:xfrm>
            <a:off x="731520" y="4494415"/>
            <a:ext cx="8290560" cy="1186815"/>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Trên thực tế, UserVector và Preference được phân tách theo từng vai trò người dùng (ứng viên và nhà tuyển dụng), do dữ liệu phục vụ tính toán của mỗi vai trò là khác nhau.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731520" y="1537048"/>
            <a:ext cx="2575973" cy="4241104"/>
          </a:xfrm>
          <a:custGeom>
            <a:avLst/>
            <a:gdLst/>
            <a:ahLst/>
            <a:cxnLst/>
            <a:rect l="l" t="t" r="r" b="b"/>
            <a:pathLst>
              <a:path w="2575973" h="4241104">
                <a:moveTo>
                  <a:pt x="0" y="0"/>
                </a:moveTo>
                <a:lnTo>
                  <a:pt x="2575973" y="0"/>
                </a:lnTo>
                <a:lnTo>
                  <a:pt x="2575973" y="4241104"/>
                </a:lnTo>
                <a:lnTo>
                  <a:pt x="0" y="4241104"/>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6"/>
              </a:lnSpc>
            </a:pPr>
            <a:r>
              <a:rPr lang="en-US" sz="1280" b="1">
                <a:latin typeface="Lato Bold"/>
                <a:ea typeface="Lato Bold"/>
                <a:cs typeface="Lato Bold"/>
                <a:sym typeface="Lato Bold"/>
              </a:rPr>
              <a:t>32</a:t>
            </a:r>
          </a:p>
        </p:txBody>
      </p:sp>
      <p:sp>
        <p:nvSpPr>
          <p:cNvPr id="5" name="TextBox 5"/>
          <p:cNvSpPr txBox="1"/>
          <p:nvPr/>
        </p:nvSpPr>
        <p:spPr>
          <a:xfrm>
            <a:off x="362426" y="194339"/>
            <a:ext cx="8248174" cy="448841"/>
          </a:xfrm>
          <a:prstGeom prst="rect">
            <a:avLst/>
          </a:prstGeom>
        </p:spPr>
        <p:txBody>
          <a:bodyPr wrap="square" lIns="0" tIns="0" rIns="0" bIns="0" rtlCol="0" anchor="t">
            <a:spAutoFit/>
          </a:bodyPr>
          <a:lstStyle/>
          <a:p>
            <a:pPr>
              <a:lnSpc>
                <a:spcPts val="3455"/>
              </a:lnSpc>
            </a:pPr>
            <a:r>
              <a:rPr lang="en-US" sz="3199" b="1">
                <a:solidFill>
                  <a:srgbClr val="FFFFFF"/>
                </a:solidFill>
                <a:latin typeface="Lato Bold"/>
                <a:ea typeface="Lato Bold"/>
                <a:cs typeface="Lato Bold"/>
                <a:sym typeface="Lato Bold"/>
              </a:rPr>
              <a:t>3. XÂY DỰNG HỆ THỐNG (SLIDE BỔ TRỢ)</a:t>
            </a:r>
          </a:p>
        </p:txBody>
      </p:sp>
      <p:sp>
        <p:nvSpPr>
          <p:cNvPr id="6" name="TextBox 6"/>
          <p:cNvSpPr txBox="1"/>
          <p:nvPr/>
        </p:nvSpPr>
        <p:spPr>
          <a:xfrm>
            <a:off x="362426" y="915301"/>
            <a:ext cx="4220289"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3.5 Lớp Preference</a:t>
            </a:r>
          </a:p>
        </p:txBody>
      </p:sp>
      <p:sp>
        <p:nvSpPr>
          <p:cNvPr id="7" name="TextBox 7"/>
          <p:cNvSpPr txBox="1"/>
          <p:nvPr/>
        </p:nvSpPr>
        <p:spPr>
          <a:xfrm>
            <a:off x="3511374" y="1651813"/>
            <a:ext cx="5510706" cy="1186815"/>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Lớp Preference được phân tách thành hai lớp:</a:t>
            </a:r>
          </a:p>
          <a:p>
            <a:pPr marL="453390" lvl="1" indent="-226695" algn="l">
              <a:lnSpc>
                <a:spcPts val="3150"/>
              </a:lnSpc>
              <a:buFont typeface="Arial"/>
              <a:buChar char="•"/>
            </a:pPr>
            <a:r>
              <a:rPr lang="en-US" sz="2100">
                <a:latin typeface="Lato"/>
                <a:ea typeface="Lato"/>
                <a:cs typeface="Lato"/>
                <a:sym typeface="Lato"/>
              </a:rPr>
              <a:t>career_preferences (ứng viên)</a:t>
            </a:r>
          </a:p>
          <a:p>
            <a:pPr marL="453390" lvl="1" indent="-226695" algn="l">
              <a:lnSpc>
                <a:spcPts val="3150"/>
              </a:lnSpc>
              <a:buFont typeface="Arial"/>
              <a:buChar char="•"/>
            </a:pPr>
            <a:r>
              <a:rPr lang="en-US" sz="2100">
                <a:latin typeface="Lato"/>
                <a:ea typeface="Lato"/>
                <a:cs typeface="Lato"/>
                <a:sym typeface="Lato"/>
              </a:rPr>
              <a:t>recruiter_preferences (nhà tuyển dụng)</a:t>
            </a:r>
          </a:p>
        </p:txBody>
      </p:sp>
      <p:sp>
        <p:nvSpPr>
          <p:cNvPr id="8" name="TextBox 8"/>
          <p:cNvSpPr txBox="1"/>
          <p:nvPr/>
        </p:nvSpPr>
        <p:spPr>
          <a:xfrm>
            <a:off x="3511374" y="3147238"/>
            <a:ext cx="5510706" cy="2006640"/>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Các thuộc tính lưu trữ dữ liệu phục vụ tính toán điểm phù hợp. Các phương thức hỗ trợ khai báo và cập nhật thông tin mong muốn của người dùng.</a:t>
            </a:r>
          </a:p>
          <a:p>
            <a:pPr algn="l">
              <a:lnSpc>
                <a:spcPts val="3150"/>
              </a:lnSpc>
            </a:pPr>
            <a:endParaRPr lang="en-US" sz="21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1098484" y="1400350"/>
            <a:ext cx="1728073" cy="5295380"/>
          </a:xfrm>
          <a:custGeom>
            <a:avLst/>
            <a:gdLst/>
            <a:ahLst/>
            <a:cxnLst/>
            <a:rect l="l" t="t" r="r" b="b"/>
            <a:pathLst>
              <a:path w="1728073" h="5295380">
                <a:moveTo>
                  <a:pt x="0" y="0"/>
                </a:moveTo>
                <a:lnTo>
                  <a:pt x="1728072" y="0"/>
                </a:lnTo>
                <a:lnTo>
                  <a:pt x="1728072" y="5295381"/>
                </a:lnTo>
                <a:lnTo>
                  <a:pt x="0" y="5295381"/>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33</a:t>
            </a:r>
          </a:p>
        </p:txBody>
      </p:sp>
      <p:sp>
        <p:nvSpPr>
          <p:cNvPr id="5" name="TextBox 5"/>
          <p:cNvSpPr txBox="1"/>
          <p:nvPr/>
        </p:nvSpPr>
        <p:spPr>
          <a:xfrm>
            <a:off x="362426" y="194339"/>
            <a:ext cx="8781574" cy="448841"/>
          </a:xfrm>
          <a:prstGeom prst="rect">
            <a:avLst/>
          </a:prstGeom>
        </p:spPr>
        <p:txBody>
          <a:bodyPr wrap="square" lIns="0" tIns="0" rIns="0" bIns="0" rtlCol="0" anchor="t">
            <a:spAutoFit/>
          </a:bodyPr>
          <a:lstStyle/>
          <a:p>
            <a:pPr>
              <a:lnSpc>
                <a:spcPts val="3455"/>
              </a:lnSpc>
            </a:pPr>
            <a:r>
              <a:rPr lang="en-US" sz="3199" b="1">
                <a:solidFill>
                  <a:srgbClr val="FFFFFF"/>
                </a:solidFill>
                <a:latin typeface="Lato Bold"/>
                <a:ea typeface="Lato Bold"/>
                <a:cs typeface="Lato Bold"/>
                <a:sym typeface="Lato Bold"/>
              </a:rPr>
              <a:t>3. XÂY DỰNG HỆ THỐNG (SLIDE BỔ TRỢ)</a:t>
            </a:r>
          </a:p>
        </p:txBody>
      </p:sp>
      <p:sp>
        <p:nvSpPr>
          <p:cNvPr id="6" name="TextBox 6"/>
          <p:cNvSpPr txBox="1"/>
          <p:nvPr/>
        </p:nvSpPr>
        <p:spPr>
          <a:xfrm>
            <a:off x="362426" y="915301"/>
            <a:ext cx="3034903"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3.6 Lớp Job</a:t>
            </a:r>
          </a:p>
        </p:txBody>
      </p:sp>
      <p:sp>
        <p:nvSpPr>
          <p:cNvPr id="7" name="TextBox 7"/>
          <p:cNvSpPr txBox="1"/>
          <p:nvPr/>
        </p:nvSpPr>
        <p:spPr>
          <a:xfrm>
            <a:off x="3511374" y="1571777"/>
            <a:ext cx="5510706" cy="3237746"/>
          </a:xfrm>
          <a:prstGeom prst="rect">
            <a:avLst/>
          </a:prstGeom>
        </p:spPr>
        <p:txBody>
          <a:bodyPr lIns="0" tIns="0" rIns="0" bIns="0" rtlCol="0" anchor="t">
            <a:spAutoFit/>
          </a:bodyPr>
          <a:lstStyle/>
          <a:p>
            <a:pPr algn="l">
              <a:lnSpc>
                <a:spcPts val="3150"/>
              </a:lnSpc>
            </a:pPr>
            <a:r>
              <a:rPr lang="en-US" sz="2100">
                <a:latin typeface="Lato"/>
                <a:ea typeface="Lato"/>
                <a:cs typeface="Lato"/>
                <a:sym typeface="Lato"/>
              </a:rPr>
              <a:t>Lớp Job bao gồm các thuộc tính lưu trữ thông tin của từng tin tuyển dụng. Dữ liệu của lớp này được vector hóa để phục vụ quá trình đề xuất.</a:t>
            </a:r>
          </a:p>
          <a:p>
            <a:pPr algn="l">
              <a:lnSpc>
                <a:spcPts val="3150"/>
              </a:lnSpc>
            </a:pPr>
            <a:endParaRPr lang="en-US" sz="2100">
              <a:latin typeface="Lato"/>
              <a:ea typeface="Lato"/>
              <a:cs typeface="Lato"/>
              <a:sym typeface="Lato"/>
            </a:endParaRPr>
          </a:p>
          <a:p>
            <a:pPr algn="l">
              <a:lnSpc>
                <a:spcPts val="3150"/>
              </a:lnSpc>
            </a:pPr>
            <a:r>
              <a:rPr lang="en-US" sz="2100">
                <a:latin typeface="Lato"/>
                <a:ea typeface="Lato"/>
                <a:cs typeface="Lato"/>
                <a:sym typeface="Lato"/>
              </a:rPr>
              <a:t>Các phương thức của lớp Job bao gồm:</a:t>
            </a:r>
          </a:p>
          <a:p>
            <a:pPr marL="453390" lvl="1" indent="-226695" algn="l">
              <a:lnSpc>
                <a:spcPts val="3150"/>
              </a:lnSpc>
              <a:buFont typeface="Arial"/>
              <a:buChar char="•"/>
            </a:pPr>
            <a:r>
              <a:rPr lang="en-US" sz="2100">
                <a:latin typeface="Lato"/>
                <a:ea typeface="Lato"/>
                <a:cs typeface="Lato"/>
                <a:sym typeface="Lato"/>
              </a:rPr>
              <a:t>Các thao tác CRUD</a:t>
            </a:r>
          </a:p>
          <a:p>
            <a:pPr marL="453390" lvl="1" indent="-226695" algn="l">
              <a:lnSpc>
                <a:spcPts val="3150"/>
              </a:lnSpc>
              <a:buFont typeface="Arial"/>
              <a:buChar char="•"/>
            </a:pPr>
            <a:r>
              <a:rPr lang="en-US" sz="2100">
                <a:latin typeface="Lato"/>
                <a:ea typeface="Lato"/>
                <a:cs typeface="Lato"/>
                <a:sym typeface="Lato"/>
              </a:rPr>
              <a:t>Các phương thức xét duyệt tin tuyển dụng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362426" y="1454853"/>
            <a:ext cx="5762727" cy="5128827"/>
          </a:xfrm>
          <a:custGeom>
            <a:avLst/>
            <a:gdLst/>
            <a:ahLst/>
            <a:cxnLst/>
            <a:rect l="l" t="t" r="r" b="b"/>
            <a:pathLst>
              <a:path w="5762727" h="5128827">
                <a:moveTo>
                  <a:pt x="0" y="0"/>
                </a:moveTo>
                <a:lnTo>
                  <a:pt x="5762727" y="0"/>
                </a:lnTo>
                <a:lnTo>
                  <a:pt x="5762727" y="5128827"/>
                </a:lnTo>
                <a:lnTo>
                  <a:pt x="0" y="5128827"/>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31</a:t>
            </a:r>
          </a:p>
        </p:txBody>
      </p:sp>
      <p:sp>
        <p:nvSpPr>
          <p:cNvPr id="5" name="TextBox 5"/>
          <p:cNvSpPr txBox="1"/>
          <p:nvPr/>
        </p:nvSpPr>
        <p:spPr>
          <a:xfrm>
            <a:off x="362426" y="194339"/>
            <a:ext cx="6071950"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3. XÂY DỰNG HỆ THỐNG</a:t>
            </a:r>
          </a:p>
        </p:txBody>
      </p:sp>
      <p:sp>
        <p:nvSpPr>
          <p:cNvPr id="6" name="TextBox 6"/>
          <p:cNvSpPr txBox="1"/>
          <p:nvPr/>
        </p:nvSpPr>
        <p:spPr>
          <a:xfrm>
            <a:off x="362426" y="915301"/>
            <a:ext cx="6071950" cy="384721"/>
          </a:xfrm>
          <a:prstGeom prst="rect">
            <a:avLst/>
          </a:prstGeom>
        </p:spPr>
        <p:txBody>
          <a:bodyPr lIns="0" tIns="0" rIns="0" bIns="0" rtlCol="0" anchor="t">
            <a:spAutoFit/>
          </a:bodyPr>
          <a:lstStyle/>
          <a:p>
            <a:pPr algn="l">
              <a:lnSpc>
                <a:spcPts val="3023"/>
              </a:lnSpc>
            </a:pPr>
            <a:r>
              <a:rPr lang="en-US" sz="2799" b="1">
                <a:latin typeface="Lato Bold"/>
                <a:ea typeface="Lato Bold"/>
                <a:cs typeface="Lato Bold"/>
                <a:sym typeface="Lato Bold"/>
              </a:rPr>
              <a:t>3.6 Biểu đồ trình tự tạo tin tuyển dụng</a:t>
            </a:r>
          </a:p>
        </p:txBody>
      </p:sp>
      <p:sp>
        <p:nvSpPr>
          <p:cNvPr id="7" name="TextBox 7"/>
          <p:cNvSpPr txBox="1"/>
          <p:nvPr/>
        </p:nvSpPr>
        <p:spPr>
          <a:xfrm>
            <a:off x="6244447" y="1545872"/>
            <a:ext cx="3183884" cy="2417008"/>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Biểu đồ trình tự tạo tin tuyển dụng mô tả quy trình nhà tuyển dụng tạo tin tuyển dụng, trong đó trạng thái ban đầu của tin là “pending”.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3958261" y="1321752"/>
            <a:ext cx="5470070" cy="4319270"/>
          </a:xfrm>
          <a:prstGeom prst="rect">
            <a:avLst/>
          </a:prstGeom>
        </p:spPr>
        <p:txBody>
          <a:bodyPr wrap="square" lIns="0" tIns="0" rIns="0" bIns="0" rtlCol="0" anchor="t">
            <a:spAutoFit/>
          </a:bodyPr>
          <a:lstStyle/>
          <a:p>
            <a:pPr marL="360222" lvl="1" indent="-180111" algn="l">
              <a:lnSpc>
                <a:spcPts val="6999"/>
              </a:lnSpc>
              <a:buAutoNum type="arabicPeriod"/>
            </a:pPr>
            <a:r>
              <a:rPr lang="en-US" sz="2799">
                <a:latin typeface="Lato"/>
                <a:ea typeface="Lato"/>
                <a:cs typeface="Lato"/>
                <a:sym typeface="Lato"/>
              </a:rPr>
              <a:t> GIỚI THIỆU ĐỀ TÀI</a:t>
            </a:r>
          </a:p>
          <a:p>
            <a:pPr marL="360341" lvl="1" indent="-180171" algn="l">
              <a:lnSpc>
                <a:spcPts val="6999"/>
              </a:lnSpc>
              <a:buAutoNum type="arabicPeriod"/>
            </a:pPr>
            <a:r>
              <a:rPr lang="en-US" sz="2799">
                <a:latin typeface="Lato"/>
                <a:ea typeface="Lato"/>
                <a:cs typeface="Lato"/>
                <a:sym typeface="Lato"/>
              </a:rPr>
              <a:t> PHÂN TÍCH VÀ THIẾT KẾ</a:t>
            </a:r>
          </a:p>
          <a:p>
            <a:pPr marL="360341" lvl="1" indent="-180171" algn="l">
              <a:lnSpc>
                <a:spcPts val="6999"/>
              </a:lnSpc>
              <a:buAutoNum type="arabicPeriod"/>
            </a:pPr>
            <a:r>
              <a:rPr lang="en-US" sz="2799">
                <a:latin typeface="Lato"/>
                <a:ea typeface="Lato"/>
                <a:cs typeface="Lato"/>
                <a:sym typeface="Lato"/>
              </a:rPr>
              <a:t> XÂY DỰNG HỆ THỐNG</a:t>
            </a:r>
          </a:p>
          <a:p>
            <a:pPr marL="360341" lvl="1" indent="-180171" algn="l">
              <a:lnSpc>
                <a:spcPts val="6999"/>
              </a:lnSpc>
              <a:buAutoNum type="arabicPeriod"/>
            </a:pPr>
            <a:r>
              <a:rPr lang="en-US" sz="2799">
                <a:latin typeface="Lato"/>
                <a:ea typeface="Lato"/>
                <a:cs typeface="Lato"/>
                <a:sym typeface="Lato"/>
              </a:rPr>
              <a:t> KẾT QUẢ ĐẠT ĐƯỢC</a:t>
            </a:r>
          </a:p>
          <a:p>
            <a:pPr marL="360341" lvl="1" indent="-180171" algn="l">
              <a:lnSpc>
                <a:spcPts val="6999"/>
              </a:lnSpc>
              <a:buAutoNum type="arabicPeriod"/>
            </a:pPr>
            <a:r>
              <a:rPr lang="en-US" sz="2799">
                <a:latin typeface="Lato"/>
                <a:ea typeface="Lato"/>
                <a:cs typeface="Lato"/>
                <a:sym typeface="Lato"/>
              </a:rPr>
              <a:t> KẾT LUẬN</a:t>
            </a:r>
          </a:p>
        </p:txBody>
      </p:sp>
      <p:sp>
        <p:nvSpPr>
          <p:cNvPr id="4" name="TextBox 4"/>
          <p:cNvSpPr txBox="1"/>
          <p:nvPr/>
        </p:nvSpPr>
        <p:spPr>
          <a:xfrm>
            <a:off x="7416651" y="7046462"/>
            <a:ext cx="2011680" cy="200025"/>
          </a:xfrm>
          <a:prstGeom prst="rect">
            <a:avLst/>
          </a:prstGeom>
        </p:spPr>
        <p:txBody>
          <a:bodyPr lIns="0" tIns="0" rIns="0" bIns="0" rtlCol="0" anchor="t">
            <a:spAutoFit/>
          </a:bodyPr>
          <a:lstStyle/>
          <a:p>
            <a:pPr algn="r">
              <a:lnSpc>
                <a:spcPts val="1535"/>
              </a:lnSpc>
            </a:pPr>
            <a:r>
              <a:rPr lang="en-US" sz="1279" b="1">
                <a:solidFill>
                  <a:srgbClr val="203864"/>
                </a:solidFill>
                <a:latin typeface="Lato Bold"/>
                <a:ea typeface="Lato Bold"/>
                <a:cs typeface="Lato Bold"/>
                <a:sym typeface="Lato Bold"/>
              </a:rPr>
              <a:t>4</a:t>
            </a:r>
          </a:p>
        </p:txBody>
      </p:sp>
      <p:sp>
        <p:nvSpPr>
          <p:cNvPr id="5" name="TextBox 5"/>
          <p:cNvSpPr txBox="1"/>
          <p:nvPr/>
        </p:nvSpPr>
        <p:spPr>
          <a:xfrm>
            <a:off x="914400" y="3052412"/>
            <a:ext cx="2485090" cy="896493"/>
          </a:xfrm>
          <a:prstGeom prst="rect">
            <a:avLst/>
          </a:prstGeom>
        </p:spPr>
        <p:txBody>
          <a:bodyPr wrap="square" lIns="0" tIns="0" rIns="0" bIns="0" rtlCol="0" anchor="t">
            <a:spAutoFit/>
          </a:bodyPr>
          <a:lstStyle/>
          <a:p>
            <a:pPr algn="l">
              <a:lnSpc>
                <a:spcPts val="3456"/>
              </a:lnSpc>
            </a:pPr>
            <a:r>
              <a:rPr lang="en-US" sz="3200" b="1">
                <a:solidFill>
                  <a:srgbClr val="D11025"/>
                </a:solidFill>
                <a:latin typeface="Lato Bold"/>
                <a:ea typeface="Lato Bold"/>
                <a:cs typeface="Lato Bold"/>
                <a:sym typeface="Lato Bold"/>
              </a:rPr>
              <a:t>NỘI DUNG TRÌNH BÀY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5347289" y="1735550"/>
            <a:ext cx="3674791" cy="4553371"/>
          </a:xfrm>
          <a:custGeom>
            <a:avLst/>
            <a:gdLst/>
            <a:ahLst/>
            <a:cxnLst/>
            <a:rect l="l" t="t" r="r" b="b"/>
            <a:pathLst>
              <a:path w="3674791" h="4553371">
                <a:moveTo>
                  <a:pt x="0" y="0"/>
                </a:moveTo>
                <a:lnTo>
                  <a:pt x="3674791" y="0"/>
                </a:lnTo>
                <a:lnTo>
                  <a:pt x="3674791" y="4553371"/>
                </a:lnTo>
                <a:lnTo>
                  <a:pt x="0" y="4553371"/>
                </a:lnTo>
                <a:lnTo>
                  <a:pt x="0" y="0"/>
                </a:lnTo>
                <a:close/>
              </a:path>
            </a:pathLst>
          </a:custGeom>
          <a:blipFill>
            <a:blip r:embed="rId3"/>
            <a:stretch>
              <a:fillRect t="-29670" b="-36546"/>
            </a:stretch>
          </a:blipFill>
        </p:spPr>
        <p:txBody>
          <a:bodyPr/>
          <a:lstStyle/>
          <a:p>
            <a:endParaRPr lang="en-SG"/>
          </a:p>
        </p:txBody>
      </p:sp>
      <p:grpSp>
        <p:nvGrpSpPr>
          <p:cNvPr id="4" name="Group 4"/>
          <p:cNvGrpSpPr/>
          <p:nvPr/>
        </p:nvGrpSpPr>
        <p:grpSpPr>
          <a:xfrm>
            <a:off x="609600" y="4551488"/>
            <a:ext cx="1150728" cy="356054"/>
            <a:chOff x="0" y="0"/>
            <a:chExt cx="426195" cy="131872"/>
          </a:xfrm>
        </p:grpSpPr>
        <p:sp>
          <p:nvSpPr>
            <p:cNvPr id="5" name="Freeform 5"/>
            <p:cNvSpPr/>
            <p:nvPr/>
          </p:nvSpPr>
          <p:spPr>
            <a:xfrm>
              <a:off x="0" y="0"/>
              <a:ext cx="426195" cy="131872"/>
            </a:xfrm>
            <a:custGeom>
              <a:avLst/>
              <a:gdLst/>
              <a:ahLst/>
              <a:cxnLst/>
              <a:rect l="l" t="t" r="r" b="b"/>
              <a:pathLst>
                <a:path w="426195" h="131872">
                  <a:moveTo>
                    <a:pt x="0" y="0"/>
                  </a:moveTo>
                  <a:lnTo>
                    <a:pt x="426195" y="0"/>
                  </a:lnTo>
                  <a:lnTo>
                    <a:pt x="426195" y="131872"/>
                  </a:lnTo>
                  <a:lnTo>
                    <a:pt x="0" y="131872"/>
                  </a:lnTo>
                  <a:close/>
                </a:path>
              </a:pathLst>
            </a:custGeom>
            <a:solidFill>
              <a:srgbClr val="FF3131"/>
            </a:solidFill>
          </p:spPr>
          <p:txBody>
            <a:bodyPr/>
            <a:lstStyle/>
            <a:p>
              <a:endParaRPr lang="en-SG"/>
            </a:p>
          </p:txBody>
        </p:sp>
        <p:sp>
          <p:nvSpPr>
            <p:cNvPr id="6" name="TextBox 6"/>
            <p:cNvSpPr txBox="1"/>
            <p:nvPr/>
          </p:nvSpPr>
          <p:spPr>
            <a:xfrm>
              <a:off x="0" y="-9525"/>
              <a:ext cx="426195" cy="141397"/>
            </a:xfrm>
            <a:prstGeom prst="rect">
              <a:avLst/>
            </a:prstGeom>
          </p:spPr>
          <p:txBody>
            <a:bodyPr lIns="50800" tIns="50800" rIns="50800" bIns="50800" rtlCol="0" anchor="ctr"/>
            <a:lstStyle/>
            <a:p>
              <a:pPr algn="ctr">
                <a:lnSpc>
                  <a:spcPts val="1536"/>
                </a:lnSpc>
              </a:pPr>
              <a:endParaRPr/>
            </a:p>
          </p:txBody>
        </p:sp>
      </p:grpSp>
      <p:sp>
        <p:nvSpPr>
          <p:cNvPr id="7" name="TextBox 7"/>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5</a:t>
            </a:r>
          </a:p>
        </p:txBody>
      </p:sp>
      <p:sp>
        <p:nvSpPr>
          <p:cNvPr id="8" name="TextBox 8"/>
          <p:cNvSpPr txBox="1"/>
          <p:nvPr/>
        </p:nvSpPr>
        <p:spPr>
          <a:xfrm>
            <a:off x="362426" y="194339"/>
            <a:ext cx="6952774" cy="458343"/>
          </a:xfrm>
          <a:prstGeom prst="rect">
            <a:avLst/>
          </a:prstGeom>
        </p:spPr>
        <p:txBody>
          <a:bodyPr wrap="square" lIns="0" tIns="0" rIns="0" bIns="0" rtlCol="0" anchor="t">
            <a:spAutoFit/>
          </a:bodyPr>
          <a:lstStyle/>
          <a:p>
            <a:pPr algn="l">
              <a:lnSpc>
                <a:spcPts val="3456"/>
              </a:lnSpc>
            </a:pPr>
            <a:r>
              <a:rPr lang="en-US" sz="3200" b="1">
                <a:solidFill>
                  <a:schemeClr val="bg1"/>
                </a:solidFill>
                <a:latin typeface="Lato Bold"/>
                <a:ea typeface="Lato Bold"/>
                <a:cs typeface="Lato Bold"/>
                <a:sym typeface="Lato Bold"/>
              </a:rPr>
              <a:t>1. GIỚI THIỆU ĐỀ TÀI</a:t>
            </a:r>
          </a:p>
        </p:txBody>
      </p:sp>
      <p:sp>
        <p:nvSpPr>
          <p:cNvPr id="9" name="TextBox 9"/>
          <p:cNvSpPr txBox="1"/>
          <p:nvPr/>
        </p:nvSpPr>
        <p:spPr>
          <a:xfrm>
            <a:off x="362426" y="1241478"/>
            <a:ext cx="45143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1.1	Đặt vấn đề</a:t>
            </a:r>
          </a:p>
        </p:txBody>
      </p:sp>
      <p:sp>
        <p:nvSpPr>
          <p:cNvPr id="10" name="TextBox 10"/>
          <p:cNvSpPr txBox="1"/>
          <p:nvPr/>
        </p:nvSpPr>
        <p:spPr>
          <a:xfrm>
            <a:off x="3029798" y="6971452"/>
            <a:ext cx="1847002" cy="218008"/>
          </a:xfrm>
          <a:prstGeom prst="rect">
            <a:avLst/>
          </a:prstGeom>
        </p:spPr>
        <p:txBody>
          <a:bodyPr lIns="0" tIns="0" rIns="0" bIns="0" rtlCol="0" anchor="t">
            <a:spAutoFit/>
          </a:bodyPr>
          <a:lstStyle/>
          <a:p>
            <a:pPr algn="l">
              <a:lnSpc>
                <a:spcPts val="1727"/>
              </a:lnSpc>
            </a:pPr>
            <a:r>
              <a:rPr lang="en-US" sz="1599" i="1">
                <a:latin typeface="Times New Roman Italics"/>
                <a:ea typeface="Times New Roman Italics"/>
                <a:cs typeface="Times New Roman Italics"/>
                <a:sym typeface="Times New Roman Italics"/>
              </a:rPr>
              <a:t>ảnh: base.vn</a:t>
            </a:r>
          </a:p>
        </p:txBody>
      </p:sp>
      <p:sp>
        <p:nvSpPr>
          <p:cNvPr id="11" name="TextBox 11"/>
          <p:cNvSpPr txBox="1"/>
          <p:nvPr/>
        </p:nvSpPr>
        <p:spPr>
          <a:xfrm>
            <a:off x="731520" y="1792005"/>
            <a:ext cx="4615769" cy="2567691"/>
          </a:xfrm>
          <a:prstGeom prst="rect">
            <a:avLst/>
          </a:prstGeom>
        </p:spPr>
        <p:txBody>
          <a:bodyPr lIns="0" tIns="0" rIns="0" bIns="0" rtlCol="0" anchor="t">
            <a:spAutoFit/>
          </a:bodyPr>
          <a:lstStyle/>
          <a:p>
            <a:pPr algn="just">
              <a:lnSpc>
                <a:spcPts val="2940"/>
              </a:lnSpc>
            </a:pPr>
            <a:r>
              <a:rPr lang="en-US" sz="2100">
                <a:latin typeface="Lato"/>
                <a:ea typeface="Lato"/>
                <a:cs typeface="Lato"/>
                <a:sym typeface="Lato"/>
              </a:rPr>
              <a:t>Theo thống kê từ Similarweb - tháng 02/2025, số lượng người truy cập một website tuyển dụng lên tới 8 triệu lượt truy cập hàng tháng.</a:t>
            </a:r>
          </a:p>
          <a:p>
            <a:pPr algn="just">
              <a:lnSpc>
                <a:spcPts val="2940"/>
              </a:lnSpc>
            </a:pPr>
            <a:r>
              <a:rPr lang="en-US" sz="2100">
                <a:latin typeface="Lato"/>
                <a:ea typeface="Lato"/>
                <a:cs typeface="Lato"/>
                <a:sym typeface="Lato"/>
              </a:rPr>
              <a:t>Dù vậy, các website vẫn kết nối theo phương thức thủ công, ứng viên và nhà tuyển dụng phải chủ động tìm kiếm.</a:t>
            </a:r>
          </a:p>
        </p:txBody>
      </p:sp>
      <p:sp>
        <p:nvSpPr>
          <p:cNvPr id="12" name="TextBox 12"/>
          <p:cNvSpPr txBox="1"/>
          <p:nvPr/>
        </p:nvSpPr>
        <p:spPr>
          <a:xfrm>
            <a:off x="721913" y="4551488"/>
            <a:ext cx="4615769" cy="1851660"/>
          </a:xfrm>
          <a:prstGeom prst="rect">
            <a:avLst/>
          </a:prstGeom>
        </p:spPr>
        <p:txBody>
          <a:bodyPr lIns="0" tIns="0" rIns="0" bIns="0" rtlCol="0" anchor="t">
            <a:spAutoFit/>
          </a:bodyPr>
          <a:lstStyle/>
          <a:p>
            <a:pPr algn="just">
              <a:lnSpc>
                <a:spcPts val="2940"/>
              </a:lnSpc>
            </a:pPr>
            <a:r>
              <a:rPr lang="en-US" sz="2100" b="1">
                <a:solidFill>
                  <a:schemeClr val="bg1"/>
                </a:solidFill>
                <a:latin typeface="Lato Bold"/>
                <a:ea typeface="Lato Bold"/>
                <a:cs typeface="Lato Bold"/>
                <a:sym typeface="Lato Bold"/>
              </a:rPr>
              <a:t>Vấn đề:</a:t>
            </a:r>
          </a:p>
          <a:p>
            <a:pPr marL="453390" lvl="1" indent="-226695" algn="just">
              <a:lnSpc>
                <a:spcPts val="2940"/>
              </a:lnSpc>
              <a:buFont typeface="Arial"/>
              <a:buChar char="•"/>
            </a:pPr>
            <a:r>
              <a:rPr lang="en-US" sz="2100">
                <a:latin typeface="Lato"/>
                <a:ea typeface="Lato"/>
                <a:cs typeface="Lato"/>
                <a:sym typeface="Lato"/>
              </a:rPr>
              <a:t>Ứng viên khó tìm các công việc phù hợp</a:t>
            </a:r>
          </a:p>
          <a:p>
            <a:pPr marL="453390" lvl="1" indent="-226695" algn="just">
              <a:lnSpc>
                <a:spcPts val="2940"/>
              </a:lnSpc>
              <a:buFont typeface="Arial"/>
              <a:buChar char="•"/>
            </a:pPr>
            <a:r>
              <a:rPr lang="en-US" sz="2100">
                <a:latin typeface="Lato"/>
                <a:ea typeface="Lato"/>
                <a:cs typeface="Lato"/>
                <a:sym typeface="Lato"/>
              </a:rPr>
              <a:t>Nhà tuyển dụng có rất nhiều hồ sơ cần xét duyệt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6</a:t>
            </a:r>
          </a:p>
        </p:txBody>
      </p:sp>
      <p:sp>
        <p:nvSpPr>
          <p:cNvPr id="4" name="TextBox 4"/>
          <p:cNvSpPr txBox="1"/>
          <p:nvPr/>
        </p:nvSpPr>
        <p:spPr>
          <a:xfrm>
            <a:off x="362426" y="194339"/>
            <a:ext cx="6724174" cy="458343"/>
          </a:xfrm>
          <a:prstGeom prst="rect">
            <a:avLst/>
          </a:prstGeom>
        </p:spPr>
        <p:txBody>
          <a:bodyPr wrap="square" lIns="0" tIns="0" rIns="0" bIns="0" rtlCol="0" anchor="t">
            <a:spAutoFit/>
          </a:bodyPr>
          <a:lstStyle/>
          <a:p>
            <a:pPr algn="l">
              <a:lnSpc>
                <a:spcPts val="3456"/>
              </a:lnSpc>
            </a:pPr>
            <a:r>
              <a:rPr lang="en-US" sz="3200" b="1">
                <a:solidFill>
                  <a:srgbClr val="FFFFFF"/>
                </a:solidFill>
                <a:latin typeface="Lato Bold"/>
                <a:ea typeface="Lato Bold"/>
                <a:cs typeface="Lato Bold"/>
                <a:sym typeface="Lato Bold"/>
              </a:rPr>
              <a:t>1. GIỚI THIỆU ĐỀ TÀI</a:t>
            </a:r>
          </a:p>
        </p:txBody>
      </p:sp>
      <p:sp>
        <p:nvSpPr>
          <p:cNvPr id="5" name="TextBox 5"/>
          <p:cNvSpPr txBox="1"/>
          <p:nvPr/>
        </p:nvSpPr>
        <p:spPr>
          <a:xfrm>
            <a:off x="362426" y="915301"/>
            <a:ext cx="81719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1.2	Mục tiêu và định hướng giải pháp</a:t>
            </a:r>
          </a:p>
        </p:txBody>
      </p:sp>
      <p:sp>
        <p:nvSpPr>
          <p:cNvPr id="6" name="TextBox 6"/>
          <p:cNvSpPr txBox="1"/>
          <p:nvPr/>
        </p:nvSpPr>
        <p:spPr>
          <a:xfrm>
            <a:off x="721913" y="1993967"/>
            <a:ext cx="8309774" cy="2490746"/>
          </a:xfrm>
          <a:prstGeom prst="rect">
            <a:avLst/>
          </a:prstGeom>
        </p:spPr>
        <p:txBody>
          <a:bodyPr lIns="0" tIns="0" rIns="0" bIns="0" rtlCol="0" anchor="t">
            <a:spAutoFit/>
          </a:bodyPr>
          <a:lstStyle/>
          <a:p>
            <a:pPr marL="453889" lvl="1" indent="-226944" algn="just">
              <a:lnSpc>
                <a:spcPts val="4204"/>
              </a:lnSpc>
              <a:buFont typeface="Arial"/>
              <a:buChar char="•"/>
            </a:pPr>
            <a:r>
              <a:rPr lang="en-US" sz="2102">
                <a:latin typeface="Lato"/>
                <a:ea typeface="Lato"/>
                <a:cs typeface="Lato"/>
                <a:sym typeface="Lato"/>
              </a:rPr>
              <a:t>Hệ thống cho phép đăng tin và ứng tuyển</a:t>
            </a:r>
          </a:p>
          <a:p>
            <a:pPr marL="453889" lvl="1" indent="-226944" algn="just">
              <a:lnSpc>
                <a:spcPts val="4204"/>
              </a:lnSpc>
              <a:buFont typeface="Arial"/>
              <a:buChar char="•"/>
            </a:pPr>
            <a:r>
              <a:rPr lang="en-US" sz="2102" b="1">
                <a:latin typeface="Lato Bold"/>
                <a:ea typeface="Lato Bold"/>
                <a:cs typeface="Lato Bold"/>
                <a:sym typeface="Lato Bold"/>
              </a:rPr>
              <a:t>Tạo đề xuất </a:t>
            </a:r>
            <a:r>
              <a:rPr lang="en-US" sz="2102">
                <a:latin typeface="Lato"/>
                <a:ea typeface="Lato"/>
                <a:cs typeface="Lato"/>
                <a:sym typeface="Lato"/>
              </a:rPr>
              <a:t>cho ứng viên và nhà tuyển dụng</a:t>
            </a:r>
          </a:p>
          <a:p>
            <a:pPr marL="453889" lvl="1" indent="-226944" algn="just">
              <a:lnSpc>
                <a:spcPts val="4204"/>
              </a:lnSpc>
              <a:buFont typeface="Arial"/>
              <a:buChar char="•"/>
            </a:pPr>
            <a:r>
              <a:rPr lang="en-US" sz="2102">
                <a:latin typeface="Lato"/>
                <a:ea typeface="Lato"/>
                <a:cs typeface="Lato"/>
                <a:sym typeface="Lato"/>
              </a:rPr>
              <a:t>Gửi </a:t>
            </a:r>
            <a:r>
              <a:rPr lang="en-US" sz="2102" b="1">
                <a:latin typeface="Lato Bold"/>
                <a:ea typeface="Lato Bold"/>
                <a:cs typeface="Lato Bold"/>
                <a:sym typeface="Lato Bold"/>
              </a:rPr>
              <a:t>thông báo thông minh</a:t>
            </a:r>
            <a:r>
              <a:rPr lang="en-US" sz="2102">
                <a:latin typeface="Lato"/>
                <a:ea typeface="Lato"/>
                <a:cs typeface="Lato"/>
                <a:sym typeface="Lato"/>
              </a:rPr>
              <a:t> cho người dùng</a:t>
            </a:r>
          </a:p>
          <a:p>
            <a:pPr marL="453889" lvl="1" indent="-226944" algn="just">
              <a:lnSpc>
                <a:spcPts val="4204"/>
              </a:lnSpc>
              <a:buFont typeface="Arial"/>
              <a:buChar char="•"/>
            </a:pPr>
            <a:r>
              <a:rPr lang="en-US" sz="2102">
                <a:latin typeface="Lato"/>
                <a:ea typeface="Lato"/>
                <a:cs typeface="Lato"/>
                <a:sym typeface="Lato"/>
              </a:rPr>
              <a:t>Hỗ trợ ứng viên và nhà tuyển dụng ra quyết định</a:t>
            </a:r>
          </a:p>
          <a:p>
            <a:pPr algn="just">
              <a:lnSpc>
                <a:spcPts val="2943"/>
              </a:lnSpc>
            </a:pPr>
            <a:endParaRPr lang="en-US" sz="2102">
              <a:latin typeface="Lato"/>
              <a:ea typeface="Lato"/>
              <a:cs typeface="Lato"/>
              <a:sym typeface="Lato"/>
            </a:endParaRPr>
          </a:p>
        </p:txBody>
      </p:sp>
      <p:sp>
        <p:nvSpPr>
          <p:cNvPr id="7" name="TextBox 7"/>
          <p:cNvSpPr txBox="1"/>
          <p:nvPr/>
        </p:nvSpPr>
        <p:spPr>
          <a:xfrm>
            <a:off x="731520" y="1516900"/>
            <a:ext cx="8300167" cy="336311"/>
          </a:xfrm>
          <a:prstGeom prst="rect">
            <a:avLst/>
          </a:prstGeom>
        </p:spPr>
        <p:txBody>
          <a:bodyPr lIns="0" tIns="0" rIns="0" bIns="0" rtlCol="0" anchor="t">
            <a:spAutoFit/>
          </a:bodyPr>
          <a:lstStyle/>
          <a:p>
            <a:pPr algn="just">
              <a:lnSpc>
                <a:spcPts val="2940"/>
              </a:lnSpc>
            </a:pPr>
            <a:r>
              <a:rPr lang="en-US" sz="2100">
                <a:latin typeface="Lato"/>
                <a:ea typeface="Lato"/>
                <a:cs typeface="Lato"/>
                <a:sym typeface="Lato"/>
              </a:rPr>
              <a:t>Xây dựng website tuyển dụng thông minh:</a:t>
            </a:r>
          </a:p>
        </p:txBody>
      </p:sp>
      <p:sp>
        <p:nvSpPr>
          <p:cNvPr id="8" name="TextBox 8"/>
          <p:cNvSpPr txBox="1"/>
          <p:nvPr/>
        </p:nvSpPr>
        <p:spPr>
          <a:xfrm>
            <a:off x="731520" y="4605591"/>
            <a:ext cx="8309774" cy="1108651"/>
          </a:xfrm>
          <a:prstGeom prst="rect">
            <a:avLst/>
          </a:prstGeom>
        </p:spPr>
        <p:txBody>
          <a:bodyPr lIns="0" tIns="0" rIns="0" bIns="0" rtlCol="0" anchor="t">
            <a:spAutoFit/>
          </a:bodyPr>
          <a:lstStyle/>
          <a:p>
            <a:pPr algn="just">
              <a:lnSpc>
                <a:spcPts val="2943"/>
              </a:lnSpc>
            </a:pPr>
            <a:r>
              <a:rPr lang="en-US" sz="2102">
                <a:latin typeface="Lato"/>
                <a:ea typeface="Lato"/>
                <a:cs typeface="Lato"/>
                <a:sym typeface="Lato"/>
              </a:rPr>
              <a:t>Xây dựng hệ thống website sử dụng phương pháp đề xuất CBF (Content-based Filtering) hỗ trợ kết nối giữa ứng viên và nhà tuyển dụng.</a:t>
            </a:r>
          </a:p>
        </p:txBody>
      </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7</a:t>
            </a:r>
          </a:p>
        </p:txBody>
      </p:sp>
      <p:sp>
        <p:nvSpPr>
          <p:cNvPr id="4" name="TextBox 4"/>
          <p:cNvSpPr txBox="1"/>
          <p:nvPr/>
        </p:nvSpPr>
        <p:spPr>
          <a:xfrm>
            <a:off x="362426" y="194339"/>
            <a:ext cx="7638574" cy="458343"/>
          </a:xfrm>
          <a:prstGeom prst="rect">
            <a:avLst/>
          </a:prstGeom>
        </p:spPr>
        <p:txBody>
          <a:bodyPr wrap="square" lIns="0" tIns="0" rIns="0" bIns="0" rtlCol="0" anchor="t">
            <a:spAutoFit/>
          </a:bodyPr>
          <a:lstStyle/>
          <a:p>
            <a:pPr algn="l">
              <a:lnSpc>
                <a:spcPts val="3456"/>
              </a:lnSpc>
            </a:pPr>
            <a:r>
              <a:rPr lang="en-US" sz="3200" b="1">
                <a:solidFill>
                  <a:srgbClr val="FFFFFF"/>
                </a:solidFill>
                <a:latin typeface="Lato Bold"/>
                <a:ea typeface="Lato Bold"/>
                <a:cs typeface="Lato Bold"/>
                <a:sym typeface="Lato Bold"/>
              </a:rPr>
              <a:t>2. PHÂN TÍCH VÀ THIẾT KẾ</a:t>
            </a:r>
          </a:p>
        </p:txBody>
      </p:sp>
      <p:sp>
        <p:nvSpPr>
          <p:cNvPr id="5" name="TextBox 5"/>
          <p:cNvSpPr txBox="1"/>
          <p:nvPr/>
        </p:nvSpPr>
        <p:spPr>
          <a:xfrm>
            <a:off x="362426" y="1273101"/>
            <a:ext cx="66479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2.1	Tổng quan hệ thống</a:t>
            </a:r>
          </a:p>
        </p:txBody>
      </p:sp>
      <p:sp>
        <p:nvSpPr>
          <p:cNvPr id="7" name="TextBox 7"/>
          <p:cNvSpPr txBox="1"/>
          <p:nvPr/>
        </p:nvSpPr>
        <p:spPr>
          <a:xfrm>
            <a:off x="731520" y="2022557"/>
            <a:ext cx="8290560" cy="708143"/>
          </a:xfrm>
          <a:prstGeom prst="rect">
            <a:avLst/>
          </a:prstGeom>
        </p:spPr>
        <p:txBody>
          <a:bodyPr lIns="0" tIns="0" rIns="0" bIns="0" rtlCol="0" anchor="t">
            <a:spAutoFit/>
          </a:bodyPr>
          <a:lstStyle/>
          <a:p>
            <a:pPr algn="just">
              <a:lnSpc>
                <a:spcPts val="2939"/>
              </a:lnSpc>
            </a:pPr>
            <a:r>
              <a:rPr lang="en-US" sz="2099">
                <a:latin typeface="Lato"/>
                <a:ea typeface="Lato"/>
                <a:cs typeface="Lato"/>
                <a:sym typeface="Lato"/>
              </a:rPr>
              <a:t>Hệ thống bao gồm các chức năng tuyển dụng cơ bản và các chức năng liên quan đến đề xuất.</a:t>
            </a:r>
          </a:p>
        </p:txBody>
      </p:sp>
      <p:sp>
        <p:nvSpPr>
          <p:cNvPr id="8" name="TextBox 8"/>
          <p:cNvSpPr txBox="1"/>
          <p:nvPr/>
        </p:nvSpPr>
        <p:spPr>
          <a:xfrm>
            <a:off x="731520" y="2986388"/>
            <a:ext cx="8290560" cy="2615716"/>
          </a:xfrm>
          <a:prstGeom prst="rect">
            <a:avLst/>
          </a:prstGeom>
        </p:spPr>
        <p:txBody>
          <a:bodyPr lIns="0" tIns="0" rIns="0" bIns="0" rtlCol="0" anchor="t">
            <a:spAutoFit/>
          </a:bodyPr>
          <a:lstStyle/>
          <a:p>
            <a:pPr marL="453388" lvl="1" indent="-226694" algn="just">
              <a:lnSpc>
                <a:spcPts val="4199"/>
              </a:lnSpc>
              <a:buFont typeface="Arial"/>
              <a:buChar char="•"/>
            </a:pPr>
            <a:r>
              <a:rPr lang="en-US" sz="2099">
                <a:latin typeface="Lato"/>
                <a:ea typeface="Lato"/>
                <a:cs typeface="Lato"/>
                <a:sym typeface="Lato"/>
              </a:rPr>
              <a:t>Tạo hồ sơ mong muốn của ứng viên và nhà tuyển dụng.</a:t>
            </a:r>
          </a:p>
          <a:p>
            <a:pPr marL="453388" lvl="1" indent="-226694" algn="just">
              <a:lnSpc>
                <a:spcPts val="4199"/>
              </a:lnSpc>
              <a:buFont typeface="Arial"/>
              <a:buChar char="•"/>
            </a:pPr>
            <a:r>
              <a:rPr lang="en-US" sz="2099">
                <a:latin typeface="Lato"/>
                <a:ea typeface="Lato"/>
                <a:cs typeface="Lato"/>
                <a:sym typeface="Lato"/>
              </a:rPr>
              <a:t>Tạo công ty, tạo tin tuyển dụng.</a:t>
            </a:r>
          </a:p>
          <a:p>
            <a:pPr marL="453388" lvl="1" indent="-226694" algn="just">
              <a:lnSpc>
                <a:spcPts val="4199"/>
              </a:lnSpc>
              <a:buFont typeface="Arial"/>
              <a:buChar char="•"/>
            </a:pPr>
            <a:r>
              <a:rPr lang="en-US" sz="2099">
                <a:latin typeface="Lato"/>
                <a:ea typeface="Lato"/>
                <a:cs typeface="Lato"/>
                <a:sym typeface="Lato"/>
              </a:rPr>
              <a:t>Quản trị viên phê duyệt thông tin.</a:t>
            </a:r>
          </a:p>
          <a:p>
            <a:pPr marL="453388" lvl="1" indent="-226694" algn="just">
              <a:lnSpc>
                <a:spcPts val="4199"/>
              </a:lnSpc>
              <a:buFont typeface="Arial"/>
              <a:buChar char="•"/>
            </a:pPr>
            <a:r>
              <a:rPr lang="en-US" sz="2099">
                <a:latin typeface="Lato"/>
                <a:ea typeface="Lato"/>
                <a:cs typeface="Lato"/>
                <a:sym typeface="Lato"/>
              </a:rPr>
              <a:t>Hệ thống sinh đề xuất cho ứng viên và nhà tuyển dụng.</a:t>
            </a:r>
          </a:p>
          <a:p>
            <a:pPr marL="453388" lvl="1" indent="-226694" algn="just">
              <a:lnSpc>
                <a:spcPts val="4199"/>
              </a:lnSpc>
              <a:buFont typeface="Arial"/>
              <a:buChar char="•"/>
            </a:pPr>
            <a:r>
              <a:rPr lang="en-US" sz="2099">
                <a:latin typeface="Lato"/>
                <a:ea typeface="Lato"/>
                <a:cs typeface="Lato"/>
                <a:sym typeface="Lato"/>
              </a:rPr>
              <a:t>Ứng tuyển các công việc.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a:stretch>
          </a:blipFill>
        </p:spPr>
        <p:txBody>
          <a:bodyPr/>
          <a:lstStyle/>
          <a:p>
            <a:endParaRPr lang="en-SG"/>
          </a:p>
        </p:txBody>
      </p:sp>
      <p:sp>
        <p:nvSpPr>
          <p:cNvPr id="3" name="Freeform 3"/>
          <p:cNvSpPr/>
          <p:nvPr/>
        </p:nvSpPr>
        <p:spPr>
          <a:xfrm>
            <a:off x="731520" y="1386539"/>
            <a:ext cx="7594013" cy="5486674"/>
          </a:xfrm>
          <a:custGeom>
            <a:avLst/>
            <a:gdLst/>
            <a:ahLst/>
            <a:cxnLst/>
            <a:rect l="l" t="t" r="r" b="b"/>
            <a:pathLst>
              <a:path w="7594013" h="5486674">
                <a:moveTo>
                  <a:pt x="0" y="0"/>
                </a:moveTo>
                <a:lnTo>
                  <a:pt x="7594013" y="0"/>
                </a:lnTo>
                <a:lnTo>
                  <a:pt x="7594013" y="5486674"/>
                </a:lnTo>
                <a:lnTo>
                  <a:pt x="0" y="5486674"/>
                </a:lnTo>
                <a:lnTo>
                  <a:pt x="0" y="0"/>
                </a:lnTo>
                <a:close/>
              </a:path>
            </a:pathLst>
          </a:custGeom>
          <a:blipFill>
            <a:blip r:embed="rId4"/>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Bold"/>
                <a:ea typeface="Lato Bold"/>
                <a:cs typeface="Lato Bold"/>
                <a:sym typeface="Lato Bold"/>
              </a:rPr>
              <a:t>8</a:t>
            </a:r>
          </a:p>
        </p:txBody>
      </p:sp>
      <p:sp>
        <p:nvSpPr>
          <p:cNvPr id="5" name="TextBox 5"/>
          <p:cNvSpPr txBox="1"/>
          <p:nvPr/>
        </p:nvSpPr>
        <p:spPr>
          <a:xfrm>
            <a:off x="362425" y="194339"/>
            <a:ext cx="7963107"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2. PHÂN TÍCH VÀ THIẾT KẾ</a:t>
            </a:r>
          </a:p>
        </p:txBody>
      </p:sp>
      <p:sp>
        <p:nvSpPr>
          <p:cNvPr id="6" name="TextBox 6"/>
          <p:cNvSpPr txBox="1"/>
          <p:nvPr/>
        </p:nvSpPr>
        <p:spPr>
          <a:xfrm>
            <a:off x="362426" y="915301"/>
            <a:ext cx="57335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2.2 Biểu đồ usecase tổng quan</a:t>
            </a:r>
          </a:p>
        </p:txBody>
      </p:sp>
    </p:spTree>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txBody>
          <a:bodyPr/>
          <a:lstStyle/>
          <a:p>
            <a:endParaRPr lang="en-SG"/>
          </a:p>
        </p:txBody>
      </p:sp>
      <p:sp>
        <p:nvSpPr>
          <p:cNvPr id="3" name="Freeform 3"/>
          <p:cNvSpPr/>
          <p:nvPr/>
        </p:nvSpPr>
        <p:spPr>
          <a:xfrm>
            <a:off x="731520" y="1397348"/>
            <a:ext cx="5056673" cy="5186332"/>
          </a:xfrm>
          <a:custGeom>
            <a:avLst/>
            <a:gdLst/>
            <a:ahLst/>
            <a:cxnLst/>
            <a:rect l="l" t="t" r="r" b="b"/>
            <a:pathLst>
              <a:path w="5056673" h="5186332">
                <a:moveTo>
                  <a:pt x="0" y="0"/>
                </a:moveTo>
                <a:lnTo>
                  <a:pt x="5056673" y="0"/>
                </a:lnTo>
                <a:lnTo>
                  <a:pt x="5056673" y="5186332"/>
                </a:lnTo>
                <a:lnTo>
                  <a:pt x="0" y="5186332"/>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7416651" y="6961927"/>
            <a:ext cx="2011680" cy="200025"/>
          </a:xfrm>
          <a:prstGeom prst="rect">
            <a:avLst/>
          </a:prstGeom>
        </p:spPr>
        <p:txBody>
          <a:bodyPr lIns="0" tIns="0" rIns="0" bIns="0" rtlCol="0" anchor="t">
            <a:spAutoFit/>
          </a:bodyPr>
          <a:lstStyle/>
          <a:p>
            <a:pPr algn="r">
              <a:lnSpc>
                <a:spcPts val="1535"/>
              </a:lnSpc>
            </a:pPr>
            <a:r>
              <a:rPr lang="en-US" sz="1279" b="1">
                <a:latin typeface="Lato"/>
                <a:ea typeface="Lato"/>
                <a:cs typeface="Lato"/>
                <a:sym typeface="Lato"/>
              </a:rPr>
              <a:t>9</a:t>
            </a:r>
          </a:p>
        </p:txBody>
      </p:sp>
      <p:sp>
        <p:nvSpPr>
          <p:cNvPr id="5" name="TextBox 5"/>
          <p:cNvSpPr txBox="1"/>
          <p:nvPr/>
        </p:nvSpPr>
        <p:spPr>
          <a:xfrm>
            <a:off x="362426" y="194339"/>
            <a:ext cx="6724174" cy="458343"/>
          </a:xfrm>
          <a:prstGeom prst="rect">
            <a:avLst/>
          </a:prstGeom>
        </p:spPr>
        <p:txBody>
          <a:bodyPr wrap="square" lIns="0" tIns="0" rIns="0" bIns="0" rtlCol="0" anchor="t">
            <a:spAutoFit/>
          </a:bodyPr>
          <a:lstStyle/>
          <a:p>
            <a:pPr algn="l">
              <a:lnSpc>
                <a:spcPts val="3455"/>
              </a:lnSpc>
            </a:pPr>
            <a:r>
              <a:rPr lang="en-US" sz="3199" b="1">
                <a:solidFill>
                  <a:srgbClr val="FFFFFF"/>
                </a:solidFill>
                <a:latin typeface="Lato Bold"/>
                <a:ea typeface="Lato Bold"/>
                <a:cs typeface="Lato Bold"/>
                <a:sym typeface="Lato Bold"/>
              </a:rPr>
              <a:t>2. PHÂN TÍCH VÀ THIẾT KẾ</a:t>
            </a:r>
          </a:p>
        </p:txBody>
      </p:sp>
      <p:sp>
        <p:nvSpPr>
          <p:cNvPr id="6" name="TextBox 6"/>
          <p:cNvSpPr txBox="1"/>
          <p:nvPr/>
        </p:nvSpPr>
        <p:spPr>
          <a:xfrm>
            <a:off x="362426" y="915301"/>
            <a:ext cx="6724174" cy="384721"/>
          </a:xfrm>
          <a:prstGeom prst="rect">
            <a:avLst/>
          </a:prstGeom>
        </p:spPr>
        <p:txBody>
          <a:bodyPr wrap="square" lIns="0" tIns="0" rIns="0" bIns="0" rtlCol="0" anchor="t">
            <a:spAutoFit/>
          </a:bodyPr>
          <a:lstStyle/>
          <a:p>
            <a:pPr algn="l">
              <a:lnSpc>
                <a:spcPts val="3023"/>
              </a:lnSpc>
            </a:pPr>
            <a:r>
              <a:rPr lang="en-US" sz="2799" b="1">
                <a:latin typeface="Lato Bold"/>
                <a:ea typeface="Lato Bold"/>
                <a:cs typeface="Lato Bold"/>
                <a:sym typeface="Lato Bold"/>
              </a:rPr>
              <a:t>2.3 Quy trình đăng tin tuyển dụng</a:t>
            </a:r>
          </a:p>
        </p:txBody>
      </p:sp>
      <p:sp>
        <p:nvSpPr>
          <p:cNvPr id="7" name="TextBox 7"/>
          <p:cNvSpPr txBox="1"/>
          <p:nvPr/>
        </p:nvSpPr>
        <p:spPr>
          <a:xfrm>
            <a:off x="5888161" y="1675939"/>
            <a:ext cx="3233887" cy="4879221"/>
          </a:xfrm>
          <a:prstGeom prst="rect">
            <a:avLst/>
          </a:prstGeom>
        </p:spPr>
        <p:txBody>
          <a:bodyPr lIns="0" tIns="0" rIns="0" bIns="0" rtlCol="0" anchor="t">
            <a:spAutoFit/>
          </a:bodyPr>
          <a:lstStyle/>
          <a:p>
            <a:pPr algn="just">
              <a:lnSpc>
                <a:spcPts val="3150"/>
              </a:lnSpc>
            </a:pPr>
            <a:r>
              <a:rPr lang="en-US" sz="2100">
                <a:latin typeface="Lato"/>
                <a:ea typeface="Lato"/>
                <a:cs typeface="Lato"/>
                <a:sym typeface="Lato"/>
              </a:rPr>
              <a:t>Quy trình đăng tin tuyển dụng gồm 3 tác nhân chính: Nhà tuyển dụng – Quản trị viên – Hệ thống.</a:t>
            </a:r>
          </a:p>
          <a:p>
            <a:pPr algn="just">
              <a:lnSpc>
                <a:spcPts val="3150"/>
              </a:lnSpc>
            </a:pPr>
            <a:endParaRPr lang="en-US" sz="2100">
              <a:latin typeface="Lato"/>
              <a:ea typeface="Lato"/>
              <a:cs typeface="Lato"/>
              <a:sym typeface="Lato"/>
            </a:endParaRPr>
          </a:p>
          <a:p>
            <a:pPr algn="just">
              <a:lnSpc>
                <a:spcPts val="3150"/>
              </a:lnSpc>
            </a:pPr>
            <a:r>
              <a:rPr lang="en-US" sz="2100">
                <a:latin typeface="Lato"/>
                <a:ea typeface="Lato"/>
                <a:cs typeface="Lato"/>
                <a:sym typeface="Lato"/>
              </a:rPr>
              <a:t>Nhà tuyển dụng bắt buộc phải có </a:t>
            </a:r>
            <a:r>
              <a:rPr lang="en-US" sz="2100" b="1">
                <a:latin typeface="Lato Bold"/>
                <a:ea typeface="Lato Bold"/>
                <a:cs typeface="Lato Bold"/>
                <a:sym typeface="Lato Bold"/>
              </a:rPr>
              <a:t>hồ sơ công ty</a:t>
            </a:r>
            <a:r>
              <a:rPr lang="en-US" sz="2100">
                <a:latin typeface="Lato"/>
                <a:ea typeface="Lato"/>
                <a:cs typeface="Lato"/>
                <a:sym typeface="Lato"/>
              </a:rPr>
              <a:t> trước khi đăng tin tuyển dụng và tất cả các bước đều phải thông qua </a:t>
            </a:r>
            <a:r>
              <a:rPr lang="en-US" sz="2100" b="1">
                <a:latin typeface="Lato Bold"/>
                <a:ea typeface="Lato Bold"/>
                <a:cs typeface="Lato Bold"/>
                <a:sym typeface="Lato Bold"/>
              </a:rPr>
              <a:t>phê duyệt</a:t>
            </a:r>
            <a:r>
              <a:rPr lang="en-US" sz="2100">
                <a:latin typeface="Lato"/>
                <a:ea typeface="Lato"/>
                <a:cs typeface="Lato"/>
                <a:sym typeface="Lato"/>
              </a:rPr>
              <a:t> nhằm đảm bảo chất lượng nội dung của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TotalTime>
  <Words>1845</Words>
  <Application>Microsoft Office PowerPoint</Application>
  <PresentationFormat>Custom</PresentationFormat>
  <Paragraphs>198</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Lato Bold</vt:lpstr>
      <vt:lpstr>Lato</vt:lpstr>
      <vt:lpstr>Arial</vt:lpstr>
      <vt:lpstr>Agbalumo</vt:lpstr>
      <vt:lpstr>Calibri</vt:lpstr>
      <vt:lpstr>Times New Roman Italics</vt:lpstr>
      <vt:lpstr>Lato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Slide.pptx</dc:title>
  <cp:lastModifiedBy>CHU VAN HIEU 20194046</cp:lastModifiedBy>
  <cp:revision>12</cp:revision>
  <dcterms:created xsi:type="dcterms:W3CDTF">2006-08-16T00:00:00Z</dcterms:created>
  <dcterms:modified xsi:type="dcterms:W3CDTF">2026-02-03T18:22:29Z</dcterms:modified>
  <dc:identifier>DAG_nZoRMo8</dc:identifier>
</cp:coreProperties>
</file>